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2.xml" ContentType="application/vnd.openxmlformats-officedocument.presentationml.tags+xml"/>
  <Override PartName="/ppt/tags/tag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33.xml" ContentType="application/vnd.openxmlformats-officedocument.presentationml.tags+xml"/>
  <Override PartName="/ppt/tags/tag14.xml" ContentType="application/vnd.openxmlformats-officedocument.presentationml.tags+xml"/>
  <Override PartName="/ppt/tags/tag30.xml" ContentType="application/vnd.openxmlformats-officedocument.presentationml.tags+xml"/>
  <Override PartName="/ppt/tags/tag2.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13.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11.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1.xml" ContentType="application/vnd.openxmlformats-officedocument.presentationml.tags+xml"/>
  <Override PartName="/ppt/tags/tag34.xml" ContentType="application/vnd.openxmlformats-officedocument.presentationml.tags+xml"/>
  <Override PartName="/ppt/tags/tag27.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92" r:id="rId2"/>
    <p:sldId id="275" r:id="rId3"/>
    <p:sldId id="290" r:id="rId4"/>
    <p:sldId id="294" r:id="rId5"/>
    <p:sldId id="293" r:id="rId6"/>
    <p:sldId id="295" r:id="rId7"/>
    <p:sldId id="296" r:id="rId8"/>
    <p:sldId id="327" r:id="rId9"/>
    <p:sldId id="297" r:id="rId10"/>
    <p:sldId id="298" r:id="rId11"/>
    <p:sldId id="301" r:id="rId12"/>
    <p:sldId id="302" r:id="rId13"/>
    <p:sldId id="303" r:id="rId14"/>
    <p:sldId id="328" r:id="rId15"/>
    <p:sldId id="329" r:id="rId16"/>
    <p:sldId id="326" r:id="rId17"/>
    <p:sldId id="304" r:id="rId18"/>
    <p:sldId id="307" r:id="rId19"/>
    <p:sldId id="315" r:id="rId20"/>
    <p:sldId id="316" r:id="rId21"/>
    <p:sldId id="299" r:id="rId22"/>
    <p:sldId id="305" r:id="rId23"/>
    <p:sldId id="308" r:id="rId24"/>
    <p:sldId id="313" r:id="rId25"/>
    <p:sldId id="314" r:id="rId26"/>
    <p:sldId id="259" r:id="rId27"/>
    <p:sldId id="306" r:id="rId28"/>
    <p:sldId id="309" r:id="rId29"/>
    <p:sldId id="311" r:id="rId30"/>
    <p:sldId id="312" r:id="rId31"/>
    <p:sldId id="310" r:id="rId32"/>
    <p:sldId id="330" r:id="rId33"/>
    <p:sldId id="317" r:id="rId34"/>
    <p:sldId id="318" r:id="rId35"/>
    <p:sldId id="333" r:id="rId36"/>
    <p:sldId id="331" r:id="rId37"/>
    <p:sldId id="332" r:id="rId38"/>
    <p:sldId id="300"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15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AAC548-1551-4105-88A6-CE06640F465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475387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AC548-1551-4105-88A6-CE06640F465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412391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AC548-1551-4105-88A6-CE06640F465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406444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AAC548-1551-4105-88A6-CE06640F465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2658979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AAC548-1551-4105-88A6-CE06640F465E}" type="datetimeFigureOut">
              <a:rPr lang="en-IN" smtClean="0"/>
              <a:t>22-01-2025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308877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AAC548-1551-4105-88A6-CE06640F465E}" type="datetimeFigureOut">
              <a:rPr lang="en-IN" smtClean="0"/>
              <a:t>22-01-2025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1008080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AAC548-1551-4105-88A6-CE06640F465E}" type="datetimeFigureOut">
              <a:rPr lang="en-IN" smtClean="0"/>
              <a:t>22-01-2025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344055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AAC548-1551-4105-88A6-CE06640F465E}" type="datetimeFigureOut">
              <a:rPr lang="en-IN" smtClean="0"/>
              <a:t>22-01-2025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2259811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AAC548-1551-4105-88A6-CE06640F465E}" type="datetimeFigureOut">
              <a:rPr lang="en-IN" smtClean="0"/>
              <a:t>22-01-2025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2782446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C548-1551-4105-88A6-CE06640F465E}" type="datetimeFigureOut">
              <a:rPr lang="en-IN" smtClean="0"/>
              <a:t>22-01-2025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6044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AAC548-1551-4105-88A6-CE06640F465E}" type="datetimeFigureOut">
              <a:rPr lang="en-IN" smtClean="0"/>
              <a:t>22-01-2025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3D6CCE3-1897-42F6-B9ED-69A890BFE1D8}" type="slidenum">
              <a:rPr lang="en-IN" smtClean="0"/>
              <a:t>‹#›</a:t>
            </a:fld>
            <a:endParaRPr lang="en-IN"/>
          </a:p>
        </p:txBody>
      </p:sp>
    </p:spTree>
    <p:extLst>
      <p:ext uri="{BB962C8B-B14F-4D97-AF65-F5344CB8AC3E}">
        <p14:creationId xmlns:p14="http://schemas.microsoft.com/office/powerpoint/2010/main" val="1723528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AC548-1551-4105-88A6-CE06640F465E}" type="datetimeFigureOut">
              <a:rPr lang="en-IN" smtClean="0"/>
              <a:t>22-01-2025</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D6CCE3-1897-42F6-B9ED-69A890BFE1D8}" type="slidenum">
              <a:rPr lang="en-IN" smtClean="0"/>
              <a:t>‹#›</a:t>
            </a:fld>
            <a:endParaRPr lang="en-IN"/>
          </a:p>
        </p:txBody>
      </p:sp>
    </p:spTree>
    <p:extLst>
      <p:ext uri="{BB962C8B-B14F-4D97-AF65-F5344CB8AC3E}">
        <p14:creationId xmlns:p14="http://schemas.microsoft.com/office/powerpoint/2010/main" val="181114450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edrawsoft.com/pfd-symbols.html" TargetMode="External"/><Relationship Id="rId2" Type="http://schemas.openxmlformats.org/officeDocument/2006/relationships/hyperlink" Target="https://www.vistaprojects.com/pfd-symbols/"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conceptdraw.com/How-To-Guide/process-flow-diagram-symbol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vistaprojects.com/common-pid-symbols/"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www.edrawsoft.com/pid/images/pid-legend.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vistaprojects.com/common-pid-symbols/"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edrawsoft.com/pid/images/pid-legend.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tags" Target="../tags/tag3.xml"/><Relationship Id="rId21" Type="http://schemas.openxmlformats.org/officeDocument/2006/relationships/image" Target="../media/image35.png"/><Relationship Id="rId7" Type="http://schemas.openxmlformats.org/officeDocument/2006/relationships/tags" Target="../tags/tag7.xml"/><Relationship Id="rId12" Type="http://schemas.openxmlformats.org/officeDocument/2006/relationships/slideLayout" Target="../slideLayouts/slideLayout2.xml"/><Relationship Id="rId17" Type="http://schemas.openxmlformats.org/officeDocument/2006/relationships/image" Target="../media/image31.png"/><Relationship Id="rId2" Type="http://schemas.openxmlformats.org/officeDocument/2006/relationships/tags" Target="../tags/tag2.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8.png"/><Relationship Id="rId5" Type="http://schemas.openxmlformats.org/officeDocument/2006/relationships/tags" Target="../tags/tag5.xml"/><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tags" Target="../tags/tag10.xml"/><Relationship Id="rId19" Type="http://schemas.openxmlformats.org/officeDocument/2006/relationships/image" Target="../media/image3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8.png"/><Relationship Id="rId2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tags" Target="../tags/tag24.xml"/><Relationship Id="rId18" Type="http://schemas.openxmlformats.org/officeDocument/2006/relationships/image" Target="../media/image44.png"/><Relationship Id="rId26" Type="http://schemas.openxmlformats.org/officeDocument/2006/relationships/image" Target="../media/image51.png"/><Relationship Id="rId3" Type="http://schemas.openxmlformats.org/officeDocument/2006/relationships/tags" Target="../tags/tag14.xml"/><Relationship Id="rId21" Type="http://schemas.openxmlformats.org/officeDocument/2006/relationships/image" Target="../media/image46.png"/><Relationship Id="rId34" Type="http://schemas.openxmlformats.org/officeDocument/2006/relationships/image" Target="../media/image59.png"/><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slideLayout" Target="../slideLayouts/slideLayout1.xml"/><Relationship Id="rId25" Type="http://schemas.openxmlformats.org/officeDocument/2006/relationships/image" Target="../media/image50.png"/><Relationship Id="rId33" Type="http://schemas.openxmlformats.org/officeDocument/2006/relationships/image" Target="../media/image58.png"/><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image" Target="../media/image45.png"/><Relationship Id="rId29" Type="http://schemas.openxmlformats.org/officeDocument/2006/relationships/image" Target="../media/image54.pn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tags" Target="../tags/tag22.xml"/><Relationship Id="rId24" Type="http://schemas.openxmlformats.org/officeDocument/2006/relationships/image" Target="../media/image49.png"/><Relationship Id="rId32" Type="http://schemas.openxmlformats.org/officeDocument/2006/relationships/image" Target="../media/image57.png"/><Relationship Id="rId5" Type="http://schemas.openxmlformats.org/officeDocument/2006/relationships/tags" Target="../tags/tag16.xml"/><Relationship Id="rId15" Type="http://schemas.openxmlformats.org/officeDocument/2006/relationships/tags" Target="../tags/tag26.xml"/><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tags" Target="../tags/tag21.xml"/><Relationship Id="rId19" Type="http://schemas.microsoft.com/office/2007/relationships/hdphoto" Target="../media/hdphoto2.wdp"/><Relationship Id="rId31" Type="http://schemas.openxmlformats.org/officeDocument/2006/relationships/image" Target="../media/image56.png"/><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8" Type="http://schemas.openxmlformats.org/officeDocument/2006/relationships/tags" Target="../tags/tag19.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tags" Target="../tags/tag29.xml"/><Relationship Id="rId16" Type="http://schemas.openxmlformats.org/officeDocument/2006/relationships/image" Target="../media/image72.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67.png"/><Relationship Id="rId5" Type="http://schemas.openxmlformats.org/officeDocument/2006/relationships/tags" Target="../tags/tag32.xml"/><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tags" Target="../tags/tag31.xml"/><Relationship Id="rId9" Type="http://schemas.openxmlformats.org/officeDocument/2006/relationships/image" Target="../media/image65.png"/><Relationship Id="rId1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098D6C-2F7D-480F-B800-DCA6590942D2}"/>
              </a:ext>
            </a:extLst>
          </p:cNvPr>
          <p:cNvSpPr txBox="1"/>
          <p:nvPr/>
        </p:nvSpPr>
        <p:spPr>
          <a:xfrm>
            <a:off x="3842858" y="3621594"/>
            <a:ext cx="1503232" cy="507831"/>
          </a:xfrm>
          <a:prstGeom prst="rect">
            <a:avLst/>
          </a:prstGeom>
          <a:noFill/>
        </p:spPr>
        <p:txBody>
          <a:bodyPr wrap="none" rtlCol="0">
            <a:spAutoFit/>
          </a:bodyPr>
          <a:lstStyle/>
          <a:p>
            <a:r>
              <a:rPr lang="en-US" sz="2700" b="1" dirty="0"/>
              <a:t>Lecture 2</a:t>
            </a:r>
            <a:endParaRPr lang="en-IN" sz="2700" b="1" dirty="0"/>
          </a:p>
        </p:txBody>
      </p:sp>
      <p:sp>
        <p:nvSpPr>
          <p:cNvPr id="5" name="TextBox 4">
            <a:extLst>
              <a:ext uri="{FF2B5EF4-FFF2-40B4-BE49-F238E27FC236}">
                <a16:creationId xmlns:a16="http://schemas.microsoft.com/office/drawing/2014/main" id="{709F0ED3-806B-4C01-B6FC-EC14A5A87DED}"/>
              </a:ext>
            </a:extLst>
          </p:cNvPr>
          <p:cNvSpPr txBox="1"/>
          <p:nvPr/>
        </p:nvSpPr>
        <p:spPr>
          <a:xfrm>
            <a:off x="1650206" y="4118620"/>
            <a:ext cx="5843588" cy="461665"/>
          </a:xfrm>
          <a:prstGeom prst="rect">
            <a:avLst/>
          </a:prstGeom>
          <a:noFill/>
        </p:spPr>
        <p:txBody>
          <a:bodyPr wrap="square">
            <a:spAutoFit/>
          </a:bodyPr>
          <a:lstStyle/>
          <a:p>
            <a:pPr algn="ctr"/>
            <a:r>
              <a:rPr lang="en-US" sz="2400" b="1" dirty="0"/>
              <a:t>Procedure for Systematic Study of Plants</a:t>
            </a:r>
          </a:p>
        </p:txBody>
      </p:sp>
      <p:pic>
        <p:nvPicPr>
          <p:cNvPr id="7" name="Graphic 6">
            <a:extLst>
              <a:ext uri="{FF2B5EF4-FFF2-40B4-BE49-F238E27FC236}">
                <a16:creationId xmlns:a16="http://schemas.microsoft.com/office/drawing/2014/main" id="{349FDD40-C2FF-4A07-928C-D24FF4A8E0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3" y="109158"/>
            <a:ext cx="693822" cy="776667"/>
          </a:xfrm>
          <a:prstGeom prst="rect">
            <a:avLst/>
          </a:prstGeom>
        </p:spPr>
      </p:pic>
      <p:sp>
        <p:nvSpPr>
          <p:cNvPr id="12" name="TextBox 11">
            <a:extLst>
              <a:ext uri="{FF2B5EF4-FFF2-40B4-BE49-F238E27FC236}">
                <a16:creationId xmlns:a16="http://schemas.microsoft.com/office/drawing/2014/main" id="{587A2351-363F-4B1D-BD69-25CC5DFE7565}"/>
              </a:ext>
            </a:extLst>
          </p:cNvPr>
          <p:cNvSpPr txBox="1"/>
          <p:nvPr/>
        </p:nvSpPr>
        <p:spPr>
          <a:xfrm>
            <a:off x="2286000" y="2016412"/>
            <a:ext cx="4572000" cy="338554"/>
          </a:xfrm>
          <a:prstGeom prst="rect">
            <a:avLst/>
          </a:prstGeom>
          <a:noFill/>
        </p:spPr>
        <p:txBody>
          <a:bodyPr wrap="square">
            <a:spAutoFit/>
          </a:bodyPr>
          <a:lstStyle/>
          <a:p>
            <a:pPr algn="ctr"/>
            <a:r>
              <a:rPr lang="en-IN" sz="1600" b="1" dirty="0">
                <a:solidFill>
                  <a:srgbClr val="291973"/>
                </a:solidFill>
              </a:rPr>
              <a:t>LTP: 3-0-0, CRD: 3</a:t>
            </a:r>
          </a:p>
        </p:txBody>
      </p:sp>
      <p:sp>
        <p:nvSpPr>
          <p:cNvPr id="13" name="Date Placeholder 12">
            <a:extLst>
              <a:ext uri="{FF2B5EF4-FFF2-40B4-BE49-F238E27FC236}">
                <a16:creationId xmlns:a16="http://schemas.microsoft.com/office/drawing/2014/main" id="{70DC8B1A-53ED-4C4C-9229-A117AFB15B64}"/>
              </a:ext>
            </a:extLst>
          </p:cNvPr>
          <p:cNvSpPr>
            <a:spLocks noGrp="1"/>
          </p:cNvSpPr>
          <p:nvPr>
            <p:ph type="dt" sz="half" idx="10"/>
          </p:nvPr>
        </p:nvSpPr>
        <p:spPr/>
        <p:txBody>
          <a:bodyPr/>
          <a:lstStyle/>
          <a:p>
            <a:fld id="{E4C508CA-AEAF-4596-A6DB-E5D326FCEFD9}" type="datetime1">
              <a:rPr lang="en-IN" smtClean="0"/>
              <a:t>22-01-2025</a:t>
            </a:fld>
            <a:endParaRPr lang="en-IN"/>
          </a:p>
        </p:txBody>
      </p:sp>
      <p:sp>
        <p:nvSpPr>
          <p:cNvPr id="14" name="Slide Number Placeholder 13">
            <a:extLst>
              <a:ext uri="{FF2B5EF4-FFF2-40B4-BE49-F238E27FC236}">
                <a16:creationId xmlns:a16="http://schemas.microsoft.com/office/drawing/2014/main" id="{2A043A6A-01C8-44B3-BE19-0281F35EE580}"/>
              </a:ext>
            </a:extLst>
          </p:cNvPr>
          <p:cNvSpPr>
            <a:spLocks noGrp="1"/>
          </p:cNvSpPr>
          <p:nvPr>
            <p:ph type="sldNum" sz="quarter" idx="12"/>
          </p:nvPr>
        </p:nvSpPr>
        <p:spPr/>
        <p:txBody>
          <a:bodyPr/>
          <a:lstStyle/>
          <a:p>
            <a:fld id="{2E3AE14D-FC0C-444C-98A2-B7580AD0B3C0}" type="slidenum">
              <a:rPr lang="en-IN" smtClean="0"/>
              <a:t>1</a:t>
            </a:fld>
            <a:endParaRPr lang="en-IN"/>
          </a:p>
        </p:txBody>
      </p:sp>
      <p:cxnSp>
        <p:nvCxnSpPr>
          <p:cNvPr id="3" name="Straight Connector 2">
            <a:extLst>
              <a:ext uri="{FF2B5EF4-FFF2-40B4-BE49-F238E27FC236}">
                <a16:creationId xmlns:a16="http://schemas.microsoft.com/office/drawing/2014/main" id="{1E001F0C-A151-43A5-AE60-93EFA78A2F58}"/>
              </a:ext>
            </a:extLst>
          </p:cNvPr>
          <p:cNvCxnSpPr>
            <a:cxnSpLocks/>
          </p:cNvCxnSpPr>
          <p:nvPr/>
        </p:nvCxnSpPr>
        <p:spPr>
          <a:xfrm>
            <a:off x="1650206" y="4141057"/>
            <a:ext cx="5843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CA0BD6-AC74-4401-B0EA-735EA2B24846}"/>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B574B78-E2E0-4EB2-A677-20A4DDDFE42A}"/>
              </a:ext>
            </a:extLst>
          </p:cNvPr>
          <p:cNvSpPr txBox="1"/>
          <p:nvPr/>
        </p:nvSpPr>
        <p:spPr>
          <a:xfrm>
            <a:off x="-43125" y="1420418"/>
            <a:ext cx="9230250" cy="584775"/>
          </a:xfrm>
          <a:prstGeom prst="rect">
            <a:avLst/>
          </a:prstGeom>
          <a:noFill/>
        </p:spPr>
        <p:txBody>
          <a:bodyPr wrap="square">
            <a:spAutoFit/>
          </a:bodyPr>
          <a:lstStyle/>
          <a:p>
            <a:pPr algn="ctr"/>
            <a:r>
              <a:rPr lang="en-IN" sz="3200" b="1" dirty="0">
                <a:solidFill>
                  <a:srgbClr val="291973"/>
                </a:solidFill>
              </a:rPr>
              <a:t>CH 42010: PROCESS PLANT OPERATION &amp; SAFETY</a:t>
            </a:r>
            <a:endParaRPr lang="en-IN" sz="3200" dirty="0">
              <a:solidFill>
                <a:srgbClr val="291973"/>
              </a:solidFill>
            </a:endParaRPr>
          </a:p>
        </p:txBody>
      </p:sp>
    </p:spTree>
    <p:extLst>
      <p:ext uri="{BB962C8B-B14F-4D97-AF65-F5344CB8AC3E}">
        <p14:creationId xmlns:p14="http://schemas.microsoft.com/office/powerpoint/2010/main" val="3924714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4B9556F-1D32-4615-8843-4797F017435E}"/>
              </a:ext>
            </a:extLst>
          </p:cNvPr>
          <p:cNvSpPr txBox="1"/>
          <p:nvPr/>
        </p:nvSpPr>
        <p:spPr>
          <a:xfrm>
            <a:off x="176243" y="766760"/>
            <a:ext cx="4729131" cy="2308324"/>
          </a:xfrm>
          <a:prstGeom prst="rect">
            <a:avLst/>
          </a:prstGeom>
          <a:noFill/>
        </p:spPr>
        <p:txBody>
          <a:bodyPr wrap="square">
            <a:spAutoFit/>
          </a:bodyPr>
          <a:lstStyle/>
          <a:p>
            <a:pPr marL="214313" indent="-214313">
              <a:buFont typeface="Wingdings" panose="05000000000000000000" pitchFamily="2" charset="2"/>
              <a:buChar char="§"/>
            </a:pPr>
            <a:r>
              <a:rPr lang="en-US" sz="1600" dirty="0"/>
              <a:t>Typically, PFD of a single unit process </a:t>
            </a:r>
            <a:r>
              <a:rPr lang="en-US" sz="1600" b="1" dirty="0"/>
              <a:t>include</a:t>
            </a:r>
            <a:r>
              <a:rPr lang="en-US" sz="1600" dirty="0"/>
              <a:t> the following:</a:t>
            </a:r>
          </a:p>
          <a:p>
            <a:endParaRPr lang="en-US" sz="1600" dirty="0"/>
          </a:p>
          <a:p>
            <a:pPr marL="189000">
              <a:buFont typeface="Arial" panose="020B0604020202020204" pitchFamily="34" charset="0"/>
              <a:buChar char="•"/>
            </a:pPr>
            <a:r>
              <a:rPr lang="en-US" sz="1600" dirty="0"/>
              <a:t>    Process piping</a:t>
            </a:r>
          </a:p>
          <a:p>
            <a:pPr marL="189000">
              <a:buFont typeface="Arial" panose="020B0604020202020204" pitchFamily="34" charset="0"/>
              <a:buChar char="•"/>
            </a:pPr>
            <a:r>
              <a:rPr lang="en-US" sz="1600" dirty="0"/>
              <a:t>    Major equipment items</a:t>
            </a:r>
          </a:p>
          <a:p>
            <a:pPr marL="189000">
              <a:buFont typeface="Arial" panose="020B0604020202020204" pitchFamily="34" charset="0"/>
              <a:buChar char="•"/>
            </a:pPr>
            <a:r>
              <a:rPr lang="en-US" sz="1600" dirty="0"/>
              <a:t>    Connections with other systems</a:t>
            </a:r>
          </a:p>
          <a:p>
            <a:pPr marL="189000">
              <a:buFont typeface="Arial" panose="020B0604020202020204" pitchFamily="34" charset="0"/>
              <a:buChar char="•"/>
            </a:pPr>
            <a:r>
              <a:rPr lang="en-US" sz="1600" dirty="0"/>
              <a:t>    Major bypass and recirculation (recycle) streams</a:t>
            </a:r>
          </a:p>
          <a:p>
            <a:pPr marL="189000">
              <a:buFont typeface="Arial" panose="020B0604020202020204" pitchFamily="34" charset="0"/>
              <a:buChar char="•"/>
            </a:pPr>
            <a:r>
              <a:rPr lang="en-US" sz="1600" dirty="0"/>
              <a:t>    Operational data (temperature, pressure, etc.)</a:t>
            </a:r>
          </a:p>
          <a:p>
            <a:pPr marL="189000">
              <a:buFont typeface="Arial" panose="020B0604020202020204" pitchFamily="34" charset="0"/>
              <a:buChar char="•"/>
            </a:pPr>
            <a:r>
              <a:rPr lang="en-US" sz="1600" dirty="0"/>
              <a:t>    Process stream names, Mass balance</a:t>
            </a:r>
          </a:p>
        </p:txBody>
      </p:sp>
      <p:sp>
        <p:nvSpPr>
          <p:cNvPr id="10" name="TextBox 9">
            <a:extLst>
              <a:ext uri="{FF2B5EF4-FFF2-40B4-BE49-F238E27FC236}">
                <a16:creationId xmlns:a16="http://schemas.microsoft.com/office/drawing/2014/main" id="{D1996006-DE42-4377-A0E3-9C7E97BEEF10}"/>
              </a:ext>
            </a:extLst>
          </p:cNvPr>
          <p:cNvSpPr txBox="1"/>
          <p:nvPr/>
        </p:nvSpPr>
        <p:spPr>
          <a:xfrm>
            <a:off x="4689267" y="781141"/>
            <a:ext cx="4378533" cy="2554545"/>
          </a:xfrm>
          <a:prstGeom prst="rect">
            <a:avLst/>
          </a:prstGeom>
          <a:noFill/>
        </p:spPr>
        <p:txBody>
          <a:bodyPr wrap="square">
            <a:spAutoFit/>
          </a:bodyPr>
          <a:lstStyle/>
          <a:p>
            <a:pPr marL="214313" indent="-214313">
              <a:buFont typeface="Wingdings" panose="05000000000000000000" pitchFamily="2" charset="2"/>
              <a:buChar char="§"/>
            </a:pPr>
            <a:r>
              <a:rPr lang="en-US" sz="1600" dirty="0"/>
              <a:t>PFD generally </a:t>
            </a:r>
            <a:r>
              <a:rPr lang="en-US" sz="1600" b="1" dirty="0"/>
              <a:t>do not include</a:t>
            </a:r>
            <a:r>
              <a:rPr lang="en-US" sz="1600" dirty="0"/>
              <a:t>:</a:t>
            </a:r>
          </a:p>
          <a:p>
            <a:endParaRPr lang="en-US" sz="1600" dirty="0"/>
          </a:p>
          <a:p>
            <a:pPr marL="189000" lvl="1">
              <a:buFont typeface="Arial" panose="020B0604020202020204" pitchFamily="34" charset="0"/>
              <a:buChar char="•"/>
            </a:pPr>
            <a:r>
              <a:rPr lang="en-US" sz="1600" dirty="0"/>
              <a:t>    Pipe classes or piping line numbers</a:t>
            </a:r>
          </a:p>
          <a:p>
            <a:pPr marL="189000" lvl="1">
              <a:buFont typeface="Arial" panose="020B0604020202020204" pitchFamily="34" charset="0"/>
              <a:buChar char="•"/>
            </a:pPr>
            <a:r>
              <a:rPr lang="en-US" sz="1600" dirty="0"/>
              <a:t>    Instrumentation details</a:t>
            </a:r>
          </a:p>
          <a:p>
            <a:pPr marL="189000" lvl="1">
              <a:buFont typeface="Arial" panose="020B0604020202020204" pitchFamily="34" charset="0"/>
              <a:buChar char="•"/>
            </a:pPr>
            <a:r>
              <a:rPr lang="en-US" sz="1600" dirty="0"/>
              <a:t>    Minor bypass lines</a:t>
            </a:r>
          </a:p>
          <a:p>
            <a:pPr marL="189000" lvl="1">
              <a:buFont typeface="Arial" panose="020B0604020202020204" pitchFamily="34" charset="0"/>
              <a:buChar char="•"/>
            </a:pPr>
            <a:r>
              <a:rPr lang="en-US" sz="1600" dirty="0"/>
              <a:t>    Instrumentation</a:t>
            </a:r>
          </a:p>
          <a:p>
            <a:pPr marL="189000" lvl="1">
              <a:buFont typeface="Arial" panose="020B0604020202020204" pitchFamily="34" charset="0"/>
              <a:buChar char="•"/>
            </a:pPr>
            <a:r>
              <a:rPr lang="en-US" sz="1600" dirty="0"/>
              <a:t>    Controllers like Level Control or Flow Control</a:t>
            </a:r>
          </a:p>
          <a:p>
            <a:pPr marL="189000" lvl="1">
              <a:buFont typeface="Arial" panose="020B0604020202020204" pitchFamily="34" charset="0"/>
              <a:buChar char="•"/>
            </a:pPr>
            <a:r>
              <a:rPr lang="en-US" sz="1600" dirty="0"/>
              <a:t>    Isolation and shutoff valves</a:t>
            </a:r>
          </a:p>
          <a:p>
            <a:pPr marL="189000" lvl="1">
              <a:buFont typeface="Arial" panose="020B0604020202020204" pitchFamily="34" charset="0"/>
              <a:buChar char="•"/>
            </a:pPr>
            <a:r>
              <a:rPr lang="en-US" sz="1600" dirty="0"/>
              <a:t>    Maintenance vents and drains</a:t>
            </a:r>
          </a:p>
          <a:p>
            <a:pPr marL="189000" lvl="1">
              <a:buFont typeface="Arial" panose="020B0604020202020204" pitchFamily="34" charset="0"/>
              <a:buChar char="•"/>
            </a:pPr>
            <a:r>
              <a:rPr lang="en-US" sz="1600" dirty="0"/>
              <a:t>    Relief and safety valves, Flanges</a:t>
            </a:r>
          </a:p>
        </p:txBody>
      </p:sp>
      <p:sp>
        <p:nvSpPr>
          <p:cNvPr id="12" name="Rectangle: Rounded Corners 11">
            <a:extLst>
              <a:ext uri="{FF2B5EF4-FFF2-40B4-BE49-F238E27FC236}">
                <a16:creationId xmlns:a16="http://schemas.microsoft.com/office/drawing/2014/main" id="{D17E4529-D5CE-49F7-9453-6BDA3B657C35}"/>
              </a:ext>
            </a:extLst>
          </p:cNvPr>
          <p:cNvSpPr/>
          <p:nvPr/>
        </p:nvSpPr>
        <p:spPr>
          <a:xfrm>
            <a:off x="251489" y="3747160"/>
            <a:ext cx="3693023" cy="2348852"/>
          </a:xfrm>
          <a:prstGeom prst="roundRect">
            <a:avLst>
              <a:gd name="adj" fmla="val 3121"/>
            </a:avLst>
          </a:prstGeom>
          <a:solidFill>
            <a:schemeClr val="accent1">
              <a:lumMod val="20000"/>
              <a:lumOff val="8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a:p>
            <a:pPr algn="ctr"/>
            <a:r>
              <a:rPr lang="en-US" sz="1350" b="1" dirty="0">
                <a:solidFill>
                  <a:schemeClr val="tx1"/>
                </a:solidFill>
              </a:rPr>
              <a:t>Visualize all the PFD Equipment Symbols</a:t>
            </a:r>
          </a:p>
          <a:p>
            <a:endParaRPr lang="en-US" sz="1350" dirty="0">
              <a:solidFill>
                <a:schemeClr val="tx1"/>
              </a:solidFill>
            </a:endParaRPr>
          </a:p>
          <a:p>
            <a:pPr marL="257175" indent="-257175">
              <a:lnSpc>
                <a:spcPct val="150000"/>
              </a:lnSpc>
              <a:buAutoNum type="arabicPeriod"/>
            </a:pPr>
            <a:r>
              <a:rPr lang="en-IN" sz="1350" dirty="0">
                <a:solidFill>
                  <a:srgbClr val="0000FF"/>
                </a:solidFill>
                <a:hlinkClick r:id="rId2">
                  <a:extLst>
                    <a:ext uri="{A12FA001-AC4F-418D-AE19-62706E023703}">
                      <ahyp:hlinkClr xmlns:ahyp="http://schemas.microsoft.com/office/drawing/2018/hyperlinkcolor" val="tx"/>
                    </a:ext>
                  </a:extLst>
                </a:hlinkClick>
              </a:rPr>
              <a:t>https://www.vistaprojects.com/pfd-symbols/</a:t>
            </a:r>
            <a:endParaRPr lang="en-IN" sz="1350" dirty="0">
              <a:solidFill>
                <a:srgbClr val="0000FF"/>
              </a:solidFill>
            </a:endParaRPr>
          </a:p>
          <a:p>
            <a:pPr marL="257175" indent="-257175">
              <a:lnSpc>
                <a:spcPct val="150000"/>
              </a:lnSpc>
              <a:buAutoNum type="arabicPeriod"/>
            </a:pPr>
            <a:r>
              <a:rPr lang="en-IN" sz="1350" dirty="0">
                <a:solidFill>
                  <a:srgbClr val="0000FF"/>
                </a:solidFill>
                <a:hlinkClick r:id="rId3">
                  <a:extLst>
                    <a:ext uri="{A12FA001-AC4F-418D-AE19-62706E023703}">
                      <ahyp:hlinkClr xmlns:ahyp="http://schemas.microsoft.com/office/drawing/2018/hyperlinkcolor" val="tx"/>
                    </a:ext>
                  </a:extLst>
                </a:hlinkClick>
              </a:rPr>
              <a:t>https://www.edrawsoft.com/pfd-symbols.html</a:t>
            </a:r>
            <a:endParaRPr lang="en-IN" sz="1350" dirty="0">
              <a:solidFill>
                <a:srgbClr val="0000FF"/>
              </a:solidFill>
            </a:endParaRPr>
          </a:p>
          <a:p>
            <a:pPr marL="257175" indent="-257175">
              <a:lnSpc>
                <a:spcPct val="150000"/>
              </a:lnSpc>
              <a:buAutoNum type="arabicPeriod"/>
            </a:pPr>
            <a:r>
              <a:rPr lang="en-IN" sz="1350" dirty="0">
                <a:solidFill>
                  <a:srgbClr val="0000FF"/>
                </a:solidFill>
                <a:hlinkClick r:id="rId4">
                  <a:extLst>
                    <a:ext uri="{A12FA001-AC4F-418D-AE19-62706E023703}">
                      <ahyp:hlinkClr xmlns:ahyp="http://schemas.microsoft.com/office/drawing/2018/hyperlinkcolor" val="tx"/>
                    </a:ext>
                  </a:extLst>
                </a:hlinkClick>
              </a:rPr>
              <a:t>https://www.conceptdraw.com/How-To-Guide/process-flow-diagram-symbols</a:t>
            </a:r>
            <a:endParaRPr lang="en-IN" sz="1350" dirty="0">
              <a:solidFill>
                <a:srgbClr val="0000FF"/>
              </a:solidFill>
            </a:endParaRPr>
          </a:p>
          <a:p>
            <a:pPr algn="ctr"/>
            <a:endParaRPr lang="en-IN" sz="1350" dirty="0">
              <a:solidFill>
                <a:schemeClr val="tx1"/>
              </a:solidFill>
            </a:endParaRPr>
          </a:p>
        </p:txBody>
      </p:sp>
      <p:pic>
        <p:nvPicPr>
          <p:cNvPr id="16" name="Picture 15">
            <a:extLst>
              <a:ext uri="{FF2B5EF4-FFF2-40B4-BE49-F238E27FC236}">
                <a16:creationId xmlns:a16="http://schemas.microsoft.com/office/drawing/2014/main" id="{06E0499B-B994-48A8-8FA5-D49DFDE209C8}"/>
              </a:ext>
            </a:extLst>
          </p:cNvPr>
          <p:cNvPicPr>
            <a:picLocks noChangeAspect="1"/>
          </p:cNvPicPr>
          <p:nvPr/>
        </p:nvPicPr>
        <p:blipFill rotWithShape="1">
          <a:blip r:embed="rId5"/>
          <a:srcRect b="23564"/>
          <a:stretch/>
        </p:blipFill>
        <p:spPr>
          <a:xfrm>
            <a:off x="4138809" y="3275764"/>
            <a:ext cx="4828947" cy="3006497"/>
          </a:xfrm>
          <a:prstGeom prst="rect">
            <a:avLst/>
          </a:prstGeom>
        </p:spPr>
      </p:pic>
      <p:sp>
        <p:nvSpPr>
          <p:cNvPr id="19" name="TextBox 18">
            <a:extLst>
              <a:ext uri="{FF2B5EF4-FFF2-40B4-BE49-F238E27FC236}">
                <a16:creationId xmlns:a16="http://schemas.microsoft.com/office/drawing/2014/main" id="{05FD6CA0-E090-4A42-ABFC-0EA2A05598EE}"/>
              </a:ext>
            </a:extLst>
          </p:cNvPr>
          <p:cNvSpPr txBox="1"/>
          <p:nvPr/>
        </p:nvSpPr>
        <p:spPr>
          <a:xfrm>
            <a:off x="251489" y="6110765"/>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3" name="Straight Connector 12">
            <a:extLst>
              <a:ext uri="{FF2B5EF4-FFF2-40B4-BE49-F238E27FC236}">
                <a16:creationId xmlns:a16="http://schemas.microsoft.com/office/drawing/2014/main" id="{78C41578-58E7-4F74-88E2-5280774245DB}"/>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4" name="Date Placeholder 2">
            <a:extLst>
              <a:ext uri="{FF2B5EF4-FFF2-40B4-BE49-F238E27FC236}">
                <a16:creationId xmlns:a16="http://schemas.microsoft.com/office/drawing/2014/main" id="{249D2AB5-A36C-4D2C-9449-6D3D0B1AB798}"/>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5" name="Slide Number Placeholder 3">
            <a:extLst>
              <a:ext uri="{FF2B5EF4-FFF2-40B4-BE49-F238E27FC236}">
                <a16:creationId xmlns:a16="http://schemas.microsoft.com/office/drawing/2014/main" id="{81DA24C7-8F4E-4AE2-9E8F-B070BE646E1A}"/>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10</a:t>
            </a:fld>
            <a:endParaRPr lang="en-IN"/>
          </a:p>
        </p:txBody>
      </p:sp>
      <p:sp>
        <p:nvSpPr>
          <p:cNvPr id="20" name="TextBox 19">
            <a:extLst>
              <a:ext uri="{FF2B5EF4-FFF2-40B4-BE49-F238E27FC236}">
                <a16:creationId xmlns:a16="http://schemas.microsoft.com/office/drawing/2014/main" id="{A5E0E5A0-1D42-49A1-BDC2-17A9A9393AA2}"/>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PROCESS FLOW DIAGRAMS (PFD) </a:t>
            </a:r>
          </a:p>
        </p:txBody>
      </p:sp>
    </p:spTree>
    <p:extLst>
      <p:ext uri="{BB962C8B-B14F-4D97-AF65-F5344CB8AC3E}">
        <p14:creationId xmlns:p14="http://schemas.microsoft.com/office/powerpoint/2010/main" val="1099067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7308194-DE4F-40DA-A137-6532F07FCBBB}"/>
              </a:ext>
            </a:extLst>
          </p:cNvPr>
          <p:cNvSpPr txBox="1"/>
          <p:nvPr/>
        </p:nvSpPr>
        <p:spPr>
          <a:xfrm>
            <a:off x="216440" y="674400"/>
            <a:ext cx="8711119" cy="2308324"/>
          </a:xfrm>
          <a:prstGeom prst="rect">
            <a:avLst/>
          </a:prstGeom>
          <a:noFill/>
        </p:spPr>
        <p:txBody>
          <a:bodyPr wrap="square">
            <a:spAutoFit/>
          </a:bodyPr>
          <a:lstStyle/>
          <a:p>
            <a:pPr marL="214313" indent="-214313" algn="just">
              <a:buFont typeface="Wingdings" panose="05000000000000000000" pitchFamily="2" charset="2"/>
              <a:buChar char="§"/>
            </a:pPr>
            <a:endParaRPr lang="en-US" sz="1600" dirty="0">
              <a:solidFill>
                <a:srgbClr val="000000"/>
              </a:solidFill>
              <a:latin typeface="Calibri" panose="020F0502020204030204" pitchFamily="34" charset="0"/>
            </a:endParaRPr>
          </a:p>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P &amp; ID shows the graphical engineering details and arrangement of the equipment, instruments, piping, valves and fittings and other process equipment in a chemical process plant.</a:t>
            </a:r>
          </a:p>
          <a:p>
            <a:pPr marL="214313" indent="-214313" algn="just">
              <a:buFont typeface="Wingdings" panose="05000000000000000000" pitchFamily="2" charset="2"/>
              <a:buChar char="§"/>
            </a:pPr>
            <a:endParaRPr lang="en-US" sz="1600" dirty="0">
              <a:solidFill>
                <a:srgbClr val="000000"/>
              </a:solidFill>
              <a:latin typeface="Calibri" panose="020F0502020204030204" pitchFamily="34" charset="0"/>
            </a:endParaRPr>
          </a:p>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P&amp;ID is used by the engineer for laying out a process control installation.</a:t>
            </a:r>
          </a:p>
          <a:p>
            <a:pPr algn="just"/>
            <a:endParaRPr lang="en-US" sz="1600" dirty="0">
              <a:solidFill>
                <a:srgbClr val="000000"/>
              </a:solidFill>
              <a:latin typeface="Calibri" panose="020F0502020204030204" pitchFamily="34" charset="0"/>
            </a:endParaRPr>
          </a:p>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For a process operator it is used for an activity called “</a:t>
            </a:r>
            <a:r>
              <a:rPr lang="en-US" sz="1600" b="1" i="1" dirty="0">
                <a:solidFill>
                  <a:srgbClr val="000000"/>
                </a:solidFill>
                <a:latin typeface="Calibri" panose="020F0502020204030204" pitchFamily="34" charset="0"/>
              </a:rPr>
              <a:t>line tracing</a:t>
            </a:r>
            <a:r>
              <a:rPr lang="en-US" sz="1600" dirty="0">
                <a:solidFill>
                  <a:srgbClr val="000000"/>
                </a:solidFill>
                <a:latin typeface="Calibri" panose="020F0502020204030204" pitchFamily="34" charset="0"/>
              </a:rPr>
              <a:t>”. A line tracing activity is a type of chemical plant familiarization training by comparing every detail in a P&amp;ID with real equipment, fittings and instrumentation at site. </a:t>
            </a:r>
          </a:p>
        </p:txBody>
      </p:sp>
      <p:cxnSp>
        <p:nvCxnSpPr>
          <p:cNvPr id="10" name="Straight Connector 9">
            <a:extLst>
              <a:ext uri="{FF2B5EF4-FFF2-40B4-BE49-F238E27FC236}">
                <a16:creationId xmlns:a16="http://schemas.microsoft.com/office/drawing/2014/main" id="{021977BB-5B6E-4051-B060-4DD69185415E}"/>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2" name="Date Placeholder 2">
            <a:extLst>
              <a:ext uri="{FF2B5EF4-FFF2-40B4-BE49-F238E27FC236}">
                <a16:creationId xmlns:a16="http://schemas.microsoft.com/office/drawing/2014/main" id="{33713C04-0EE0-4522-891E-B7E062311BB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3" name="Slide Number Placeholder 3">
            <a:extLst>
              <a:ext uri="{FF2B5EF4-FFF2-40B4-BE49-F238E27FC236}">
                <a16:creationId xmlns:a16="http://schemas.microsoft.com/office/drawing/2014/main" id="{AC8082CF-0CD1-48B5-9028-9A335D83629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11</a:t>
            </a:fld>
            <a:endParaRPr lang="en-IN"/>
          </a:p>
        </p:txBody>
      </p:sp>
      <p:sp>
        <p:nvSpPr>
          <p:cNvPr id="14" name="TextBox 13">
            <a:extLst>
              <a:ext uri="{FF2B5EF4-FFF2-40B4-BE49-F238E27FC236}">
                <a16:creationId xmlns:a16="http://schemas.microsoft.com/office/drawing/2014/main" id="{0CDA51FB-4CA3-4A37-80AE-C4B5A87C5B51}"/>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PIPING &amp; INSTRUMENTATION DIAGRAM (P&amp;ID) </a:t>
            </a:r>
          </a:p>
        </p:txBody>
      </p:sp>
      <p:sp>
        <p:nvSpPr>
          <p:cNvPr id="15" name="TextBox 14">
            <a:extLst>
              <a:ext uri="{FF2B5EF4-FFF2-40B4-BE49-F238E27FC236}">
                <a16:creationId xmlns:a16="http://schemas.microsoft.com/office/drawing/2014/main" id="{07DABE5A-10C4-4BB6-93C5-793F4D84B8D5}"/>
              </a:ext>
            </a:extLst>
          </p:cNvPr>
          <p:cNvSpPr txBox="1"/>
          <p:nvPr/>
        </p:nvSpPr>
        <p:spPr>
          <a:xfrm>
            <a:off x="176244" y="3264123"/>
            <a:ext cx="8751315" cy="2800767"/>
          </a:xfrm>
          <a:prstGeom prst="rect">
            <a:avLst/>
          </a:prstGeom>
          <a:noFill/>
        </p:spPr>
        <p:txBody>
          <a:bodyPr wrap="square">
            <a:spAutoFit/>
          </a:bodyPr>
          <a:lstStyle/>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A P&amp;ID should </a:t>
            </a:r>
            <a:r>
              <a:rPr lang="en-US" sz="1600" b="1" dirty="0">
                <a:solidFill>
                  <a:srgbClr val="000000"/>
                </a:solidFill>
                <a:latin typeface="Calibri" panose="020F0502020204030204" pitchFamily="34" charset="0"/>
              </a:rPr>
              <a:t>include</a:t>
            </a:r>
            <a:r>
              <a:rPr lang="en-US" sz="1600" dirty="0">
                <a:solidFill>
                  <a:srgbClr val="000000"/>
                </a:solidFill>
                <a:latin typeface="Calibri" panose="020F0502020204030204" pitchFamily="34" charset="0"/>
              </a:rPr>
              <a:t>: </a:t>
            </a:r>
          </a:p>
          <a:p>
            <a:pPr marL="214313" indent="-214313" algn="just">
              <a:buFont typeface="Wingdings" panose="05000000000000000000" pitchFamily="2" charset="2"/>
              <a:buChar char="§"/>
            </a:pPr>
            <a:endParaRPr lang="en-US" sz="1600" dirty="0">
              <a:solidFill>
                <a:srgbClr val="000000"/>
              </a:solidFill>
              <a:latin typeface="Calibri" panose="020F0502020204030204" pitchFamily="34" charset="0"/>
            </a:endParaRPr>
          </a:p>
          <a:p>
            <a:pPr marL="557213" lvl="1" indent="-214313" algn="just">
              <a:buFont typeface="Arial" panose="020B0604020202020204" pitchFamily="34" charset="0"/>
              <a:buChar char="•"/>
            </a:pPr>
            <a:r>
              <a:rPr lang="en-US" sz="1600" dirty="0">
                <a:solidFill>
                  <a:srgbClr val="000000"/>
                </a:solidFill>
                <a:latin typeface="Calibri" panose="020F0502020204030204" pitchFamily="34" charset="0"/>
              </a:rPr>
              <a:t>All process equipment identified by an equipment number with location of nozzles and drawn roughly in proportion. </a:t>
            </a:r>
          </a:p>
          <a:p>
            <a:pPr marL="557213" lvl="1" indent="-214313" algn="just">
              <a:buFont typeface="Arial" panose="020B0604020202020204" pitchFamily="34" charset="0"/>
              <a:buChar char="•"/>
            </a:pPr>
            <a:r>
              <a:rPr lang="en-US" sz="1600" dirty="0">
                <a:solidFill>
                  <a:srgbClr val="000000"/>
                </a:solidFill>
                <a:latin typeface="Calibri" panose="020F0502020204030204" pitchFamily="34" charset="0"/>
              </a:rPr>
              <a:t>All pipes identified by a line number with pipe size and material of construction. </a:t>
            </a:r>
          </a:p>
          <a:p>
            <a:pPr marL="557213" lvl="1" indent="-214313" algn="just">
              <a:buFont typeface="Arial" panose="020B0604020202020204" pitchFamily="34" charset="0"/>
              <a:buChar char="•"/>
            </a:pPr>
            <a:r>
              <a:rPr lang="en-US" sz="1600" dirty="0">
                <a:solidFill>
                  <a:srgbClr val="000000"/>
                </a:solidFill>
                <a:latin typeface="Calibri" panose="020F0502020204030204" pitchFamily="34" charset="0"/>
              </a:rPr>
              <a:t>All valves, control and block valves, with an identification number with size and types (differentiate by symbols) </a:t>
            </a:r>
          </a:p>
          <a:p>
            <a:pPr marL="557213" lvl="1" indent="-214313" algn="just">
              <a:buFont typeface="Arial" panose="020B0604020202020204" pitchFamily="34" charset="0"/>
              <a:buChar char="•"/>
            </a:pPr>
            <a:r>
              <a:rPr lang="en-US" sz="1600" dirty="0">
                <a:solidFill>
                  <a:srgbClr val="000000"/>
                </a:solidFill>
                <a:latin typeface="Calibri" panose="020F0502020204030204" pitchFamily="34" charset="0"/>
              </a:rPr>
              <a:t>Ancillary fittings that are part of the piping system, such as inline sight glasses, strainers and stream traps; with an identification number. </a:t>
            </a:r>
          </a:p>
          <a:p>
            <a:pPr marL="557213" lvl="1" indent="-214313" algn="just">
              <a:buFont typeface="Arial" panose="020B0604020202020204" pitchFamily="34" charset="0"/>
              <a:buChar char="•"/>
            </a:pPr>
            <a:r>
              <a:rPr lang="en-US" sz="1600" dirty="0">
                <a:solidFill>
                  <a:srgbClr val="000000"/>
                </a:solidFill>
                <a:latin typeface="Calibri" panose="020F0502020204030204" pitchFamily="34" charset="0"/>
              </a:rPr>
              <a:t>Pumps, identified by a suitable code number. </a:t>
            </a:r>
          </a:p>
          <a:p>
            <a:pPr marL="557213" lvl="1" indent="-214313" algn="just">
              <a:buFont typeface="Arial" panose="020B0604020202020204" pitchFamily="34" charset="0"/>
              <a:buChar char="•"/>
            </a:pPr>
            <a:r>
              <a:rPr lang="en-US" sz="1600" dirty="0">
                <a:solidFill>
                  <a:srgbClr val="000000"/>
                </a:solidFill>
                <a:latin typeface="Calibri" panose="020F0502020204030204" pitchFamily="34" charset="0"/>
              </a:rPr>
              <a:t>All control loops and instrument, with an identification number. </a:t>
            </a:r>
            <a:endParaRPr lang="en-IN" dirty="0"/>
          </a:p>
        </p:txBody>
      </p:sp>
    </p:spTree>
    <p:extLst>
      <p:ext uri="{BB962C8B-B14F-4D97-AF65-F5344CB8AC3E}">
        <p14:creationId xmlns:p14="http://schemas.microsoft.com/office/powerpoint/2010/main" val="3155629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5C79C6-4928-43D1-B372-F7608FFFC001}"/>
              </a:ext>
            </a:extLst>
          </p:cNvPr>
          <p:cNvPicPr>
            <a:picLocks noChangeAspect="1"/>
          </p:cNvPicPr>
          <p:nvPr/>
        </p:nvPicPr>
        <p:blipFill rotWithShape="1">
          <a:blip r:embed="rId2">
            <a:extLst>
              <a:ext uri="{28A0092B-C50C-407E-A947-70E740481C1C}">
                <a14:useLocalDpi xmlns:a14="http://schemas.microsoft.com/office/drawing/2010/main" val="0"/>
              </a:ext>
            </a:extLst>
          </a:blip>
          <a:srcRect t="23728" b="10984"/>
          <a:stretch/>
        </p:blipFill>
        <p:spPr>
          <a:xfrm>
            <a:off x="163794" y="2729836"/>
            <a:ext cx="7338380" cy="3392140"/>
          </a:xfrm>
          <a:prstGeom prst="rect">
            <a:avLst/>
          </a:prstGeom>
        </p:spPr>
      </p:pic>
      <p:pic>
        <p:nvPicPr>
          <p:cNvPr id="12" name="Picture 11">
            <a:extLst>
              <a:ext uri="{FF2B5EF4-FFF2-40B4-BE49-F238E27FC236}">
                <a16:creationId xmlns:a16="http://schemas.microsoft.com/office/drawing/2014/main" id="{2CF0086B-67AB-49E8-9132-B667A0C97DF0}"/>
              </a:ext>
            </a:extLst>
          </p:cNvPr>
          <p:cNvPicPr>
            <a:picLocks noChangeAspect="1"/>
          </p:cNvPicPr>
          <p:nvPr/>
        </p:nvPicPr>
        <p:blipFill>
          <a:blip r:embed="rId3"/>
          <a:stretch>
            <a:fillRect/>
          </a:stretch>
        </p:blipFill>
        <p:spPr>
          <a:xfrm>
            <a:off x="4161659" y="656619"/>
            <a:ext cx="4842640" cy="3531308"/>
          </a:xfrm>
          <a:prstGeom prst="rect">
            <a:avLst/>
          </a:prstGeom>
        </p:spPr>
      </p:pic>
      <p:sp>
        <p:nvSpPr>
          <p:cNvPr id="13" name="TextBox 12">
            <a:extLst>
              <a:ext uri="{FF2B5EF4-FFF2-40B4-BE49-F238E27FC236}">
                <a16:creationId xmlns:a16="http://schemas.microsoft.com/office/drawing/2014/main" id="{56BAF240-6891-4D93-AC56-B8B7E62BBF14}"/>
              </a:ext>
            </a:extLst>
          </p:cNvPr>
          <p:cNvSpPr txBox="1"/>
          <p:nvPr/>
        </p:nvSpPr>
        <p:spPr>
          <a:xfrm>
            <a:off x="5356361" y="4179607"/>
            <a:ext cx="2453236" cy="338554"/>
          </a:xfrm>
          <a:prstGeom prst="rect">
            <a:avLst/>
          </a:prstGeom>
          <a:noFill/>
        </p:spPr>
        <p:txBody>
          <a:bodyPr wrap="none" rtlCol="0">
            <a:spAutoFit/>
          </a:bodyPr>
          <a:lstStyle/>
          <a:p>
            <a:r>
              <a:rPr lang="en-US" sz="1600" b="1" dirty="0"/>
              <a:t>Examples of P&amp;ID Symbols</a:t>
            </a:r>
            <a:endParaRPr lang="en-IN" sz="1600" b="1" dirty="0"/>
          </a:p>
        </p:txBody>
      </p:sp>
      <p:sp>
        <p:nvSpPr>
          <p:cNvPr id="15" name="TextBox 14">
            <a:extLst>
              <a:ext uri="{FF2B5EF4-FFF2-40B4-BE49-F238E27FC236}">
                <a16:creationId xmlns:a16="http://schemas.microsoft.com/office/drawing/2014/main" id="{1E6DC276-B3E1-4F42-8DF4-E6538159F178}"/>
              </a:ext>
            </a:extLst>
          </p:cNvPr>
          <p:cNvSpPr txBox="1"/>
          <p:nvPr/>
        </p:nvSpPr>
        <p:spPr>
          <a:xfrm>
            <a:off x="187073" y="2011516"/>
            <a:ext cx="3856894" cy="338554"/>
          </a:xfrm>
          <a:prstGeom prst="rect">
            <a:avLst/>
          </a:prstGeom>
          <a:noFill/>
        </p:spPr>
        <p:txBody>
          <a:bodyPr wrap="square">
            <a:spAutoFit/>
          </a:bodyPr>
          <a:lstStyle/>
          <a:p>
            <a:pPr marL="214313" indent="-214313">
              <a:buFont typeface="Wingdings" panose="05000000000000000000" pitchFamily="2" charset="2"/>
              <a:buChar char="§"/>
            </a:pPr>
            <a:r>
              <a:rPr lang="en-US" sz="1600" b="1" dirty="0"/>
              <a:t>P&amp;ID of pump with storage tank </a:t>
            </a:r>
            <a:endParaRPr lang="en-IN" sz="1600" b="1" dirty="0"/>
          </a:p>
        </p:txBody>
      </p:sp>
      <p:sp>
        <p:nvSpPr>
          <p:cNvPr id="17" name="TextBox 16">
            <a:extLst>
              <a:ext uri="{FF2B5EF4-FFF2-40B4-BE49-F238E27FC236}">
                <a16:creationId xmlns:a16="http://schemas.microsoft.com/office/drawing/2014/main" id="{27FD0629-B2F2-4433-BE13-C08F7E74D058}"/>
              </a:ext>
            </a:extLst>
          </p:cNvPr>
          <p:cNvSpPr txBox="1"/>
          <p:nvPr/>
        </p:nvSpPr>
        <p:spPr>
          <a:xfrm>
            <a:off x="4295763" y="5991227"/>
            <a:ext cx="4574432" cy="338554"/>
          </a:xfrm>
          <a:prstGeom prst="rect">
            <a:avLst/>
          </a:prstGeom>
          <a:noFill/>
        </p:spPr>
        <p:txBody>
          <a:bodyPr wrap="square">
            <a:spAutoFit/>
          </a:bodyPr>
          <a:lstStyle/>
          <a:p>
            <a:pPr marL="214313" indent="-214313" algn="r">
              <a:buFont typeface="Wingdings" panose="05000000000000000000" pitchFamily="2" charset="2"/>
              <a:buChar char="§"/>
            </a:pPr>
            <a:r>
              <a:rPr lang="en-US" sz="1600" b="1" dirty="0"/>
              <a:t>Symbols according to EN ISO 10628 and EN 62424</a:t>
            </a:r>
            <a:endParaRPr lang="en-IN" sz="1600" b="1" dirty="0"/>
          </a:p>
        </p:txBody>
      </p:sp>
      <p:sp>
        <p:nvSpPr>
          <p:cNvPr id="18" name="TextBox 17">
            <a:extLst>
              <a:ext uri="{FF2B5EF4-FFF2-40B4-BE49-F238E27FC236}">
                <a16:creationId xmlns:a16="http://schemas.microsoft.com/office/drawing/2014/main" id="{53C69AEF-351E-4B62-B5A5-865FA09FC508}"/>
              </a:ext>
            </a:extLst>
          </p:cNvPr>
          <p:cNvSpPr txBox="1"/>
          <p:nvPr/>
        </p:nvSpPr>
        <p:spPr>
          <a:xfrm>
            <a:off x="139703" y="6117157"/>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4" name="Straight Connector 13">
            <a:extLst>
              <a:ext uri="{FF2B5EF4-FFF2-40B4-BE49-F238E27FC236}">
                <a16:creationId xmlns:a16="http://schemas.microsoft.com/office/drawing/2014/main" id="{5D950055-C427-4106-81DF-CC185E69EBE0}"/>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6" name="Date Placeholder 2">
            <a:extLst>
              <a:ext uri="{FF2B5EF4-FFF2-40B4-BE49-F238E27FC236}">
                <a16:creationId xmlns:a16="http://schemas.microsoft.com/office/drawing/2014/main" id="{CD065D99-05EE-41AC-9283-26A14C0742B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9" name="Slide Number Placeholder 3">
            <a:extLst>
              <a:ext uri="{FF2B5EF4-FFF2-40B4-BE49-F238E27FC236}">
                <a16:creationId xmlns:a16="http://schemas.microsoft.com/office/drawing/2014/main" id="{852AD6F1-B1C2-415A-A774-AF895C1057C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12</a:t>
            </a:fld>
            <a:endParaRPr lang="en-IN"/>
          </a:p>
        </p:txBody>
      </p:sp>
      <p:sp>
        <p:nvSpPr>
          <p:cNvPr id="21" name="TextBox 20">
            <a:extLst>
              <a:ext uri="{FF2B5EF4-FFF2-40B4-BE49-F238E27FC236}">
                <a16:creationId xmlns:a16="http://schemas.microsoft.com/office/drawing/2014/main" id="{A7742718-F561-48E3-972E-E0695186C7D3}"/>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PIPING &amp; INSTRUMENTATION DIAGRAM (P&amp;ID) </a:t>
            </a:r>
          </a:p>
        </p:txBody>
      </p:sp>
      <p:pic>
        <p:nvPicPr>
          <p:cNvPr id="22" name="Picture 21">
            <a:extLst>
              <a:ext uri="{FF2B5EF4-FFF2-40B4-BE49-F238E27FC236}">
                <a16:creationId xmlns:a16="http://schemas.microsoft.com/office/drawing/2014/main" id="{5BA87045-DF77-42B8-BD68-6421C8C617CE}"/>
              </a:ext>
            </a:extLst>
          </p:cNvPr>
          <p:cNvPicPr>
            <a:picLocks noChangeAspect="1"/>
          </p:cNvPicPr>
          <p:nvPr/>
        </p:nvPicPr>
        <p:blipFill rotWithShape="1">
          <a:blip r:embed="rId2">
            <a:extLst>
              <a:ext uri="{28A0092B-C50C-407E-A947-70E740481C1C}">
                <a14:useLocalDpi xmlns:a14="http://schemas.microsoft.com/office/drawing/2010/main" val="0"/>
              </a:ext>
            </a:extLst>
          </a:blip>
          <a:srcRect r="59321" b="78795"/>
          <a:stretch/>
        </p:blipFill>
        <p:spPr>
          <a:xfrm>
            <a:off x="9000" y="530322"/>
            <a:ext cx="4034967" cy="1489181"/>
          </a:xfrm>
          <a:prstGeom prst="rect">
            <a:avLst/>
          </a:prstGeom>
        </p:spPr>
      </p:pic>
    </p:spTree>
    <p:extLst>
      <p:ext uri="{BB962C8B-B14F-4D97-AF65-F5344CB8AC3E}">
        <p14:creationId xmlns:p14="http://schemas.microsoft.com/office/powerpoint/2010/main" val="980768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26E600C-FC89-4343-8DDC-B930E11C3951}"/>
              </a:ext>
            </a:extLst>
          </p:cNvPr>
          <p:cNvSpPr>
            <a:spLocks noGrp="1"/>
          </p:cNvSpPr>
          <p:nvPr>
            <p:ph type="dt" sz="half" idx="10"/>
          </p:nvPr>
        </p:nvSpPr>
        <p:spPr>
          <a:xfrm>
            <a:off x="628650" y="6488813"/>
            <a:ext cx="2057400" cy="273844"/>
          </a:xfrm>
        </p:spPr>
        <p:txBody>
          <a:bodyPr/>
          <a:lstStyle/>
          <a:p>
            <a:fld id="{07A8AF02-E715-4273-943A-A56DFB494572}" type="datetime1">
              <a:rPr lang="en-IN" smtClean="0"/>
              <a:t>22-01-2025</a:t>
            </a:fld>
            <a:endParaRPr lang="en-IN" dirty="0"/>
          </a:p>
        </p:txBody>
      </p:sp>
      <p:sp>
        <p:nvSpPr>
          <p:cNvPr id="7" name="Slide Number Placeholder 6">
            <a:extLst>
              <a:ext uri="{FF2B5EF4-FFF2-40B4-BE49-F238E27FC236}">
                <a16:creationId xmlns:a16="http://schemas.microsoft.com/office/drawing/2014/main" id="{FC958F21-9F30-4192-B836-D6B0F0C584E4}"/>
              </a:ext>
            </a:extLst>
          </p:cNvPr>
          <p:cNvSpPr>
            <a:spLocks noGrp="1"/>
          </p:cNvSpPr>
          <p:nvPr>
            <p:ph type="sldNum" sz="quarter" idx="12"/>
          </p:nvPr>
        </p:nvSpPr>
        <p:spPr>
          <a:xfrm>
            <a:off x="6457950" y="6488813"/>
            <a:ext cx="2057400" cy="273844"/>
          </a:xfrm>
        </p:spPr>
        <p:txBody>
          <a:bodyPr/>
          <a:lstStyle/>
          <a:p>
            <a:fld id="{2E3AE14D-FC0C-444C-98A2-B7580AD0B3C0}" type="slidenum">
              <a:rPr lang="en-IN" smtClean="0"/>
              <a:t>13</a:t>
            </a:fld>
            <a:endParaRPr lang="en-IN"/>
          </a:p>
        </p:txBody>
      </p:sp>
      <p:sp>
        <p:nvSpPr>
          <p:cNvPr id="13" name="TextBox 12">
            <a:extLst>
              <a:ext uri="{FF2B5EF4-FFF2-40B4-BE49-F238E27FC236}">
                <a16:creationId xmlns:a16="http://schemas.microsoft.com/office/drawing/2014/main" id="{56BAF240-6891-4D93-AC56-B8B7E62BBF14}"/>
              </a:ext>
            </a:extLst>
          </p:cNvPr>
          <p:cNvSpPr txBox="1"/>
          <p:nvPr/>
        </p:nvSpPr>
        <p:spPr>
          <a:xfrm>
            <a:off x="122970" y="726495"/>
            <a:ext cx="3475247" cy="338554"/>
          </a:xfrm>
          <a:prstGeom prst="rect">
            <a:avLst/>
          </a:prstGeom>
          <a:noFill/>
        </p:spPr>
        <p:txBody>
          <a:bodyPr wrap="none" rtlCol="0">
            <a:spAutoFit/>
          </a:bodyPr>
          <a:lstStyle/>
          <a:p>
            <a:r>
              <a:rPr lang="en-US" sz="1600" b="1" dirty="0"/>
              <a:t>Some more examples of P&amp;ID Symbols</a:t>
            </a:r>
            <a:endParaRPr lang="en-IN" sz="1600" b="1" dirty="0"/>
          </a:p>
        </p:txBody>
      </p:sp>
      <p:pic>
        <p:nvPicPr>
          <p:cNvPr id="14" name="Picture 13">
            <a:extLst>
              <a:ext uri="{FF2B5EF4-FFF2-40B4-BE49-F238E27FC236}">
                <a16:creationId xmlns:a16="http://schemas.microsoft.com/office/drawing/2014/main" id="{315EE6F2-0E45-477F-A821-25D7B132813A}"/>
              </a:ext>
            </a:extLst>
          </p:cNvPr>
          <p:cNvPicPr>
            <a:picLocks noChangeAspect="1"/>
          </p:cNvPicPr>
          <p:nvPr/>
        </p:nvPicPr>
        <p:blipFill rotWithShape="1">
          <a:blip r:embed="rId2">
            <a:extLst>
              <a:ext uri="{28A0092B-C50C-407E-A947-70E740481C1C}">
                <a14:useLocalDpi xmlns:a14="http://schemas.microsoft.com/office/drawing/2010/main" val="0"/>
              </a:ext>
            </a:extLst>
          </a:blip>
          <a:srcRect l="6008" r="5495"/>
          <a:stretch/>
        </p:blipFill>
        <p:spPr>
          <a:xfrm>
            <a:off x="812379" y="1001108"/>
            <a:ext cx="7519243" cy="4775092"/>
          </a:xfrm>
          <a:prstGeom prst="rect">
            <a:avLst/>
          </a:prstGeom>
        </p:spPr>
      </p:pic>
      <p:sp>
        <p:nvSpPr>
          <p:cNvPr id="18" name="TextBox 17">
            <a:extLst>
              <a:ext uri="{FF2B5EF4-FFF2-40B4-BE49-F238E27FC236}">
                <a16:creationId xmlns:a16="http://schemas.microsoft.com/office/drawing/2014/main" id="{457C7311-0671-4106-82AC-1B01F620AD06}"/>
              </a:ext>
            </a:extLst>
          </p:cNvPr>
          <p:cNvSpPr txBox="1"/>
          <p:nvPr/>
        </p:nvSpPr>
        <p:spPr>
          <a:xfrm>
            <a:off x="195638" y="5836433"/>
            <a:ext cx="4376365" cy="507831"/>
          </a:xfrm>
          <a:prstGeom prst="rect">
            <a:avLst/>
          </a:prstGeom>
          <a:noFill/>
        </p:spPr>
        <p:txBody>
          <a:bodyPr wrap="square">
            <a:spAutoFit/>
          </a:bodyPr>
          <a:lstStyle/>
          <a:p>
            <a:pPr marL="257175" indent="-257175">
              <a:buAutoNum type="arabicPeriod"/>
            </a:pPr>
            <a:r>
              <a:rPr lang="en-IN" sz="1350" dirty="0">
                <a:hlinkClick r:id="rId3"/>
              </a:rPr>
              <a:t>https://www.vistaprojects.com/common-pid-symbols/</a:t>
            </a:r>
            <a:endParaRPr lang="en-IN" sz="1350" dirty="0"/>
          </a:p>
          <a:p>
            <a:pPr marL="257175" indent="-257175">
              <a:buAutoNum type="arabicPeriod"/>
            </a:pPr>
            <a:r>
              <a:rPr lang="en-IN" sz="1350" dirty="0">
                <a:hlinkClick r:id="rId4"/>
              </a:rPr>
              <a:t>https://www.edrawsoft.com/pid/images/pid-legend.pdf</a:t>
            </a:r>
            <a:endParaRPr lang="en-IN" sz="1350" dirty="0"/>
          </a:p>
        </p:txBody>
      </p:sp>
      <p:sp>
        <p:nvSpPr>
          <p:cNvPr id="19" name="TextBox 18">
            <a:extLst>
              <a:ext uri="{FF2B5EF4-FFF2-40B4-BE49-F238E27FC236}">
                <a16:creationId xmlns:a16="http://schemas.microsoft.com/office/drawing/2014/main" id="{2A53B3E5-9026-4E83-953A-F833BA405EF7}"/>
              </a:ext>
            </a:extLst>
          </p:cNvPr>
          <p:cNvSpPr txBox="1"/>
          <p:nvPr/>
        </p:nvSpPr>
        <p:spPr>
          <a:xfrm>
            <a:off x="7768246" y="6065286"/>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sp>
        <p:nvSpPr>
          <p:cNvPr id="12" name="TextBox 11">
            <a:extLst>
              <a:ext uri="{FF2B5EF4-FFF2-40B4-BE49-F238E27FC236}">
                <a16:creationId xmlns:a16="http://schemas.microsoft.com/office/drawing/2014/main" id="{7470E8BB-44E9-4B42-80F2-0FA30940B5E0}"/>
              </a:ext>
            </a:extLst>
          </p:cNvPr>
          <p:cNvSpPr txBox="1"/>
          <p:nvPr/>
        </p:nvSpPr>
        <p:spPr>
          <a:xfrm>
            <a:off x="195635" y="5628438"/>
            <a:ext cx="4575174" cy="300082"/>
          </a:xfrm>
          <a:prstGeom prst="rect">
            <a:avLst/>
          </a:prstGeom>
          <a:noFill/>
        </p:spPr>
        <p:txBody>
          <a:bodyPr wrap="square">
            <a:spAutoFit/>
          </a:bodyPr>
          <a:lstStyle/>
          <a:p>
            <a:r>
              <a:rPr lang="en-US" sz="1350" b="1" dirty="0"/>
              <a:t>Visualize all the P&amp;ID Symbols</a:t>
            </a:r>
          </a:p>
        </p:txBody>
      </p:sp>
      <p:cxnSp>
        <p:nvCxnSpPr>
          <p:cNvPr id="15" name="Straight Connector 14">
            <a:extLst>
              <a:ext uri="{FF2B5EF4-FFF2-40B4-BE49-F238E27FC236}">
                <a16:creationId xmlns:a16="http://schemas.microsoft.com/office/drawing/2014/main" id="{DBE90852-B7D6-4D80-874C-E44CA4535547}"/>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14DA74-5401-4493-BF65-0C47F5DD60DE}"/>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PIPING &amp; INSTRUMENTATION DIAGRAM (P&amp;ID) </a:t>
            </a:r>
          </a:p>
        </p:txBody>
      </p:sp>
    </p:spTree>
    <p:extLst>
      <p:ext uri="{BB962C8B-B14F-4D97-AF65-F5344CB8AC3E}">
        <p14:creationId xmlns:p14="http://schemas.microsoft.com/office/powerpoint/2010/main" val="2739403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26E600C-FC89-4343-8DDC-B930E11C3951}"/>
              </a:ext>
            </a:extLst>
          </p:cNvPr>
          <p:cNvSpPr>
            <a:spLocks noGrp="1"/>
          </p:cNvSpPr>
          <p:nvPr>
            <p:ph type="dt" sz="half" idx="10"/>
          </p:nvPr>
        </p:nvSpPr>
        <p:spPr>
          <a:xfrm>
            <a:off x="628650" y="6488813"/>
            <a:ext cx="2057400" cy="273844"/>
          </a:xfrm>
        </p:spPr>
        <p:txBody>
          <a:bodyPr/>
          <a:lstStyle/>
          <a:p>
            <a:fld id="{07A8AF02-E715-4273-943A-A56DFB494572}" type="datetime1">
              <a:rPr lang="en-IN" smtClean="0"/>
              <a:t>22-01-2025</a:t>
            </a:fld>
            <a:endParaRPr lang="en-IN" dirty="0"/>
          </a:p>
        </p:txBody>
      </p:sp>
      <p:sp>
        <p:nvSpPr>
          <p:cNvPr id="7" name="Slide Number Placeholder 6">
            <a:extLst>
              <a:ext uri="{FF2B5EF4-FFF2-40B4-BE49-F238E27FC236}">
                <a16:creationId xmlns:a16="http://schemas.microsoft.com/office/drawing/2014/main" id="{FC958F21-9F30-4192-B836-D6B0F0C584E4}"/>
              </a:ext>
            </a:extLst>
          </p:cNvPr>
          <p:cNvSpPr>
            <a:spLocks noGrp="1"/>
          </p:cNvSpPr>
          <p:nvPr>
            <p:ph type="sldNum" sz="quarter" idx="12"/>
          </p:nvPr>
        </p:nvSpPr>
        <p:spPr>
          <a:xfrm>
            <a:off x="6457950" y="6488813"/>
            <a:ext cx="2057400" cy="273844"/>
          </a:xfrm>
        </p:spPr>
        <p:txBody>
          <a:bodyPr/>
          <a:lstStyle/>
          <a:p>
            <a:fld id="{2E3AE14D-FC0C-444C-98A2-B7580AD0B3C0}" type="slidenum">
              <a:rPr lang="en-IN" smtClean="0"/>
              <a:t>14</a:t>
            </a:fld>
            <a:endParaRPr lang="en-IN"/>
          </a:p>
        </p:txBody>
      </p:sp>
      <p:sp>
        <p:nvSpPr>
          <p:cNvPr id="13" name="TextBox 12">
            <a:extLst>
              <a:ext uri="{FF2B5EF4-FFF2-40B4-BE49-F238E27FC236}">
                <a16:creationId xmlns:a16="http://schemas.microsoft.com/office/drawing/2014/main" id="{56BAF240-6891-4D93-AC56-B8B7E62BBF14}"/>
              </a:ext>
            </a:extLst>
          </p:cNvPr>
          <p:cNvSpPr txBox="1"/>
          <p:nvPr/>
        </p:nvSpPr>
        <p:spPr>
          <a:xfrm>
            <a:off x="122970" y="726495"/>
            <a:ext cx="3475247" cy="338554"/>
          </a:xfrm>
          <a:prstGeom prst="rect">
            <a:avLst/>
          </a:prstGeom>
          <a:noFill/>
        </p:spPr>
        <p:txBody>
          <a:bodyPr wrap="none" rtlCol="0">
            <a:spAutoFit/>
          </a:bodyPr>
          <a:lstStyle/>
          <a:p>
            <a:r>
              <a:rPr lang="en-US" sz="1600" b="1" dirty="0"/>
              <a:t>Some more examples of P&amp;ID Symbols</a:t>
            </a:r>
            <a:endParaRPr lang="en-IN" sz="1600" b="1" dirty="0"/>
          </a:p>
        </p:txBody>
      </p:sp>
      <p:pic>
        <p:nvPicPr>
          <p:cNvPr id="10" name="Picture 9">
            <a:extLst>
              <a:ext uri="{FF2B5EF4-FFF2-40B4-BE49-F238E27FC236}">
                <a16:creationId xmlns:a16="http://schemas.microsoft.com/office/drawing/2014/main" id="{12BDEF96-AA54-4729-9658-C6E61A365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324" y="1108184"/>
            <a:ext cx="5520023" cy="4520249"/>
          </a:xfrm>
          <a:prstGeom prst="rect">
            <a:avLst/>
          </a:prstGeom>
        </p:spPr>
      </p:pic>
      <p:sp>
        <p:nvSpPr>
          <p:cNvPr id="18" name="TextBox 17">
            <a:extLst>
              <a:ext uri="{FF2B5EF4-FFF2-40B4-BE49-F238E27FC236}">
                <a16:creationId xmlns:a16="http://schemas.microsoft.com/office/drawing/2014/main" id="{457C7311-0671-4106-82AC-1B01F620AD06}"/>
              </a:ext>
            </a:extLst>
          </p:cNvPr>
          <p:cNvSpPr txBox="1"/>
          <p:nvPr/>
        </p:nvSpPr>
        <p:spPr>
          <a:xfrm>
            <a:off x="195638" y="5836433"/>
            <a:ext cx="4376365" cy="507831"/>
          </a:xfrm>
          <a:prstGeom prst="rect">
            <a:avLst/>
          </a:prstGeom>
          <a:noFill/>
        </p:spPr>
        <p:txBody>
          <a:bodyPr wrap="square">
            <a:spAutoFit/>
          </a:bodyPr>
          <a:lstStyle/>
          <a:p>
            <a:pPr marL="257175" indent="-257175">
              <a:buAutoNum type="arabicPeriod"/>
            </a:pPr>
            <a:r>
              <a:rPr lang="en-IN" sz="1350" dirty="0">
                <a:hlinkClick r:id="rId3"/>
              </a:rPr>
              <a:t>https://www.vistaprojects.com/common-pid-symbols/</a:t>
            </a:r>
            <a:endParaRPr lang="en-IN" sz="1350" dirty="0"/>
          </a:p>
          <a:p>
            <a:pPr marL="257175" indent="-257175">
              <a:buAutoNum type="arabicPeriod"/>
            </a:pPr>
            <a:r>
              <a:rPr lang="en-IN" sz="1350" dirty="0">
                <a:hlinkClick r:id="rId4"/>
              </a:rPr>
              <a:t>https://www.edrawsoft.com/pid/images/pid-legend.pdf</a:t>
            </a:r>
            <a:endParaRPr lang="en-IN" sz="1350" dirty="0"/>
          </a:p>
        </p:txBody>
      </p:sp>
      <p:sp>
        <p:nvSpPr>
          <p:cNvPr id="19" name="TextBox 18">
            <a:extLst>
              <a:ext uri="{FF2B5EF4-FFF2-40B4-BE49-F238E27FC236}">
                <a16:creationId xmlns:a16="http://schemas.microsoft.com/office/drawing/2014/main" id="{2A53B3E5-9026-4E83-953A-F833BA405EF7}"/>
              </a:ext>
            </a:extLst>
          </p:cNvPr>
          <p:cNvSpPr txBox="1"/>
          <p:nvPr/>
        </p:nvSpPr>
        <p:spPr>
          <a:xfrm>
            <a:off x="7768246" y="6065286"/>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sp>
        <p:nvSpPr>
          <p:cNvPr id="12" name="TextBox 11">
            <a:extLst>
              <a:ext uri="{FF2B5EF4-FFF2-40B4-BE49-F238E27FC236}">
                <a16:creationId xmlns:a16="http://schemas.microsoft.com/office/drawing/2014/main" id="{7470E8BB-44E9-4B42-80F2-0FA30940B5E0}"/>
              </a:ext>
            </a:extLst>
          </p:cNvPr>
          <p:cNvSpPr txBox="1"/>
          <p:nvPr/>
        </p:nvSpPr>
        <p:spPr>
          <a:xfrm>
            <a:off x="195635" y="5628438"/>
            <a:ext cx="4575174" cy="300082"/>
          </a:xfrm>
          <a:prstGeom prst="rect">
            <a:avLst/>
          </a:prstGeom>
          <a:noFill/>
        </p:spPr>
        <p:txBody>
          <a:bodyPr wrap="square">
            <a:spAutoFit/>
          </a:bodyPr>
          <a:lstStyle/>
          <a:p>
            <a:r>
              <a:rPr lang="en-US" sz="1350" b="1" dirty="0"/>
              <a:t>Visualize all the P&amp;ID Symbols</a:t>
            </a:r>
          </a:p>
        </p:txBody>
      </p:sp>
      <p:cxnSp>
        <p:nvCxnSpPr>
          <p:cNvPr id="15" name="Straight Connector 14">
            <a:extLst>
              <a:ext uri="{FF2B5EF4-FFF2-40B4-BE49-F238E27FC236}">
                <a16:creationId xmlns:a16="http://schemas.microsoft.com/office/drawing/2014/main" id="{DBE90852-B7D6-4D80-874C-E44CA4535547}"/>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14DA74-5401-4493-BF65-0C47F5DD60DE}"/>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PIPING &amp; INSTRUMENTATION DIAGRAM (P&amp;ID) </a:t>
            </a:r>
          </a:p>
        </p:txBody>
      </p:sp>
    </p:spTree>
    <p:extLst>
      <p:ext uri="{BB962C8B-B14F-4D97-AF65-F5344CB8AC3E}">
        <p14:creationId xmlns:p14="http://schemas.microsoft.com/office/powerpoint/2010/main" val="183455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A53B3E5-9026-4E83-953A-F833BA405EF7}"/>
              </a:ext>
            </a:extLst>
          </p:cNvPr>
          <p:cNvSpPr txBox="1"/>
          <p:nvPr/>
        </p:nvSpPr>
        <p:spPr>
          <a:xfrm>
            <a:off x="7794836" y="6126991"/>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pic>
        <p:nvPicPr>
          <p:cNvPr id="3" name="Picture 2">
            <a:extLst>
              <a:ext uri="{FF2B5EF4-FFF2-40B4-BE49-F238E27FC236}">
                <a16:creationId xmlns:a16="http://schemas.microsoft.com/office/drawing/2014/main" id="{77F009E7-A8A5-43D7-BF2B-DDA296FC7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09" y="1033794"/>
            <a:ext cx="4316218" cy="2395197"/>
          </a:xfrm>
          <a:prstGeom prst="rect">
            <a:avLst/>
          </a:prstGeom>
          <a:ln w="19050">
            <a:solidFill>
              <a:schemeClr val="tx1"/>
            </a:solidFill>
          </a:ln>
        </p:spPr>
      </p:pic>
      <p:pic>
        <p:nvPicPr>
          <p:cNvPr id="5" name="Picture 4">
            <a:extLst>
              <a:ext uri="{FF2B5EF4-FFF2-40B4-BE49-F238E27FC236}">
                <a16:creationId xmlns:a16="http://schemas.microsoft.com/office/drawing/2014/main" id="{C40D7F75-28E6-4926-B455-8A0F8D608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160" y="1033794"/>
            <a:ext cx="4258121" cy="2395193"/>
          </a:xfrm>
          <a:prstGeom prst="rect">
            <a:avLst/>
          </a:prstGeom>
          <a:ln w="19050">
            <a:solidFill>
              <a:schemeClr val="tx1"/>
            </a:solidFill>
          </a:ln>
        </p:spPr>
      </p:pic>
      <p:pic>
        <p:nvPicPr>
          <p:cNvPr id="15" name="Picture 14">
            <a:extLst>
              <a:ext uri="{FF2B5EF4-FFF2-40B4-BE49-F238E27FC236}">
                <a16:creationId xmlns:a16="http://schemas.microsoft.com/office/drawing/2014/main" id="{60D85051-F366-45EE-823D-F817CC1D5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709" y="3485206"/>
            <a:ext cx="4316218" cy="2395193"/>
          </a:xfrm>
          <a:prstGeom prst="rect">
            <a:avLst/>
          </a:prstGeom>
          <a:ln w="19050">
            <a:solidFill>
              <a:schemeClr val="tx1"/>
            </a:solidFill>
          </a:ln>
        </p:spPr>
      </p:pic>
      <p:sp>
        <p:nvSpPr>
          <p:cNvPr id="30" name="TextBox 29">
            <a:extLst>
              <a:ext uri="{FF2B5EF4-FFF2-40B4-BE49-F238E27FC236}">
                <a16:creationId xmlns:a16="http://schemas.microsoft.com/office/drawing/2014/main" id="{FA540029-0F2E-40E9-A970-799D2F32CEC1}"/>
              </a:ext>
            </a:extLst>
          </p:cNvPr>
          <p:cNvSpPr txBox="1"/>
          <p:nvPr/>
        </p:nvSpPr>
        <p:spPr>
          <a:xfrm>
            <a:off x="139701" y="6126992"/>
            <a:ext cx="2290232" cy="230832"/>
          </a:xfrm>
          <a:prstGeom prst="rect">
            <a:avLst/>
          </a:prstGeom>
          <a:noFill/>
        </p:spPr>
        <p:txBody>
          <a:bodyPr wrap="square">
            <a:spAutoFit/>
          </a:bodyPr>
          <a:lstStyle/>
          <a:p>
            <a:r>
              <a:rPr lang="en-IN" sz="900" dirty="0">
                <a:solidFill>
                  <a:srgbClr val="291973"/>
                </a:solidFill>
              </a:rPr>
              <a:t>https://www.realpars.com/blog/p-id</a:t>
            </a:r>
          </a:p>
        </p:txBody>
      </p:sp>
      <p:cxnSp>
        <p:nvCxnSpPr>
          <p:cNvPr id="16" name="Straight Connector 15">
            <a:extLst>
              <a:ext uri="{FF2B5EF4-FFF2-40B4-BE49-F238E27FC236}">
                <a16:creationId xmlns:a16="http://schemas.microsoft.com/office/drawing/2014/main" id="{72FAD870-6DCF-4D79-B85D-7A95D921C637}"/>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8" name="Date Placeholder 2">
            <a:extLst>
              <a:ext uri="{FF2B5EF4-FFF2-40B4-BE49-F238E27FC236}">
                <a16:creationId xmlns:a16="http://schemas.microsoft.com/office/drawing/2014/main" id="{44BF01C5-D280-4C51-B046-8E5CDB342FBA}"/>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20" name="Slide Number Placeholder 3">
            <a:extLst>
              <a:ext uri="{FF2B5EF4-FFF2-40B4-BE49-F238E27FC236}">
                <a16:creationId xmlns:a16="http://schemas.microsoft.com/office/drawing/2014/main" id="{061CE0C7-30A2-42EA-93D8-7F31527E423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15</a:t>
            </a:fld>
            <a:endParaRPr lang="en-IN"/>
          </a:p>
        </p:txBody>
      </p:sp>
      <p:sp>
        <p:nvSpPr>
          <p:cNvPr id="22" name="TextBox 21">
            <a:extLst>
              <a:ext uri="{FF2B5EF4-FFF2-40B4-BE49-F238E27FC236}">
                <a16:creationId xmlns:a16="http://schemas.microsoft.com/office/drawing/2014/main" id="{456910DE-1F08-421C-AF83-AD7512AF5091}"/>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PIPING &amp; INSTRUMENTATION DIAGRAM (P&amp;ID) </a:t>
            </a:r>
          </a:p>
        </p:txBody>
      </p:sp>
      <p:sp>
        <p:nvSpPr>
          <p:cNvPr id="24" name="TextBox 23">
            <a:extLst>
              <a:ext uri="{FF2B5EF4-FFF2-40B4-BE49-F238E27FC236}">
                <a16:creationId xmlns:a16="http://schemas.microsoft.com/office/drawing/2014/main" id="{A6E2F7A1-F95C-4C87-A293-1AA11110AF0C}"/>
              </a:ext>
            </a:extLst>
          </p:cNvPr>
          <p:cNvSpPr txBox="1"/>
          <p:nvPr/>
        </p:nvSpPr>
        <p:spPr>
          <a:xfrm>
            <a:off x="176244" y="655410"/>
            <a:ext cx="2618474" cy="338554"/>
          </a:xfrm>
          <a:prstGeom prst="rect">
            <a:avLst/>
          </a:prstGeom>
          <a:noFill/>
        </p:spPr>
        <p:txBody>
          <a:bodyPr wrap="none" rtlCol="0">
            <a:spAutoFit/>
          </a:bodyPr>
          <a:lstStyle/>
          <a:p>
            <a:r>
              <a:rPr lang="en-US" sz="1600" b="1" dirty="0"/>
              <a:t>How to read P&amp;ID Symbols ?</a:t>
            </a:r>
            <a:endParaRPr lang="en-IN" sz="1600" b="1" dirty="0"/>
          </a:p>
        </p:txBody>
      </p:sp>
      <p:pic>
        <p:nvPicPr>
          <p:cNvPr id="26" name="Picture 25">
            <a:extLst>
              <a:ext uri="{FF2B5EF4-FFF2-40B4-BE49-F238E27FC236}">
                <a16:creationId xmlns:a16="http://schemas.microsoft.com/office/drawing/2014/main" id="{959A1940-8ECA-405E-A055-118CB7A84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8160" y="3485209"/>
            <a:ext cx="4258117" cy="2395190"/>
          </a:xfrm>
          <a:prstGeom prst="rect">
            <a:avLst/>
          </a:prstGeom>
          <a:ln w="19050">
            <a:solidFill>
              <a:schemeClr val="tx1"/>
            </a:solidFill>
          </a:ln>
        </p:spPr>
      </p:pic>
    </p:spTree>
    <p:extLst>
      <p:ext uri="{BB962C8B-B14F-4D97-AF65-F5344CB8AC3E}">
        <p14:creationId xmlns:p14="http://schemas.microsoft.com/office/powerpoint/2010/main" val="2087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A53B3E5-9026-4E83-953A-F833BA405EF7}"/>
              </a:ext>
            </a:extLst>
          </p:cNvPr>
          <p:cNvSpPr txBox="1"/>
          <p:nvPr/>
        </p:nvSpPr>
        <p:spPr>
          <a:xfrm>
            <a:off x="7794836" y="6084657"/>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sp>
        <p:nvSpPr>
          <p:cNvPr id="11" name="TextBox 10">
            <a:extLst>
              <a:ext uri="{FF2B5EF4-FFF2-40B4-BE49-F238E27FC236}">
                <a16:creationId xmlns:a16="http://schemas.microsoft.com/office/drawing/2014/main" id="{C6DC0F4E-9F0A-4F6F-98F6-92855C5D5F0A}"/>
              </a:ext>
            </a:extLst>
          </p:cNvPr>
          <p:cNvSpPr txBox="1"/>
          <p:nvPr/>
        </p:nvSpPr>
        <p:spPr>
          <a:xfrm>
            <a:off x="176244" y="655410"/>
            <a:ext cx="2618474" cy="338554"/>
          </a:xfrm>
          <a:prstGeom prst="rect">
            <a:avLst/>
          </a:prstGeom>
          <a:noFill/>
        </p:spPr>
        <p:txBody>
          <a:bodyPr wrap="none" rtlCol="0">
            <a:spAutoFit/>
          </a:bodyPr>
          <a:lstStyle/>
          <a:p>
            <a:r>
              <a:rPr lang="en-US" sz="1600" b="1" dirty="0"/>
              <a:t>How to read P&amp;ID Symbols ?</a:t>
            </a:r>
            <a:endParaRPr lang="en-IN" sz="1600" b="1" dirty="0"/>
          </a:p>
        </p:txBody>
      </p:sp>
      <p:sp>
        <p:nvSpPr>
          <p:cNvPr id="30" name="TextBox 29">
            <a:extLst>
              <a:ext uri="{FF2B5EF4-FFF2-40B4-BE49-F238E27FC236}">
                <a16:creationId xmlns:a16="http://schemas.microsoft.com/office/drawing/2014/main" id="{FA540029-0F2E-40E9-A970-799D2F32CEC1}"/>
              </a:ext>
            </a:extLst>
          </p:cNvPr>
          <p:cNvSpPr txBox="1"/>
          <p:nvPr/>
        </p:nvSpPr>
        <p:spPr>
          <a:xfrm>
            <a:off x="139701" y="6084658"/>
            <a:ext cx="2290232" cy="230832"/>
          </a:xfrm>
          <a:prstGeom prst="rect">
            <a:avLst/>
          </a:prstGeom>
          <a:noFill/>
        </p:spPr>
        <p:txBody>
          <a:bodyPr wrap="square">
            <a:spAutoFit/>
          </a:bodyPr>
          <a:lstStyle/>
          <a:p>
            <a:r>
              <a:rPr lang="en-IN" sz="900" dirty="0">
                <a:solidFill>
                  <a:srgbClr val="291973"/>
                </a:solidFill>
              </a:rPr>
              <a:t>https://www.realpars.com/blog/p-id</a:t>
            </a:r>
          </a:p>
        </p:txBody>
      </p:sp>
      <p:cxnSp>
        <p:nvCxnSpPr>
          <p:cNvPr id="16" name="Straight Connector 15">
            <a:extLst>
              <a:ext uri="{FF2B5EF4-FFF2-40B4-BE49-F238E27FC236}">
                <a16:creationId xmlns:a16="http://schemas.microsoft.com/office/drawing/2014/main" id="{72FAD870-6DCF-4D79-B85D-7A95D921C637}"/>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8" name="Date Placeholder 2">
            <a:extLst>
              <a:ext uri="{FF2B5EF4-FFF2-40B4-BE49-F238E27FC236}">
                <a16:creationId xmlns:a16="http://schemas.microsoft.com/office/drawing/2014/main" id="{44BF01C5-D280-4C51-B046-8E5CDB342FBA}"/>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20" name="Slide Number Placeholder 3">
            <a:extLst>
              <a:ext uri="{FF2B5EF4-FFF2-40B4-BE49-F238E27FC236}">
                <a16:creationId xmlns:a16="http://schemas.microsoft.com/office/drawing/2014/main" id="{061CE0C7-30A2-42EA-93D8-7F31527E423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16</a:t>
            </a:fld>
            <a:endParaRPr lang="en-IN"/>
          </a:p>
        </p:txBody>
      </p:sp>
      <p:sp>
        <p:nvSpPr>
          <p:cNvPr id="22" name="TextBox 21">
            <a:extLst>
              <a:ext uri="{FF2B5EF4-FFF2-40B4-BE49-F238E27FC236}">
                <a16:creationId xmlns:a16="http://schemas.microsoft.com/office/drawing/2014/main" id="{A661A1DB-9725-469D-800D-F0E7A4D8F902}"/>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PIPING &amp; INSTRUMENTATION DIAGRAM (P&amp;ID) </a:t>
            </a:r>
          </a:p>
        </p:txBody>
      </p:sp>
      <p:grpSp>
        <p:nvGrpSpPr>
          <p:cNvPr id="2" name="Group 1">
            <a:extLst>
              <a:ext uri="{FF2B5EF4-FFF2-40B4-BE49-F238E27FC236}">
                <a16:creationId xmlns:a16="http://schemas.microsoft.com/office/drawing/2014/main" id="{31228CF1-360B-4F28-9302-9411D82AEF0F}"/>
              </a:ext>
            </a:extLst>
          </p:cNvPr>
          <p:cNvGrpSpPr/>
          <p:nvPr/>
        </p:nvGrpSpPr>
        <p:grpSpPr>
          <a:xfrm>
            <a:off x="207063" y="1575857"/>
            <a:ext cx="8729875" cy="3706286"/>
            <a:chOff x="301878" y="993963"/>
            <a:chExt cx="8729875" cy="3706286"/>
          </a:xfrm>
        </p:grpSpPr>
        <p:pic>
          <p:nvPicPr>
            <p:cNvPr id="21" name="Picture 20">
              <a:extLst>
                <a:ext uri="{FF2B5EF4-FFF2-40B4-BE49-F238E27FC236}">
                  <a16:creationId xmlns:a16="http://schemas.microsoft.com/office/drawing/2014/main" id="{BEF3452A-450B-460B-A1B8-80FD402A4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67" y="993963"/>
              <a:ext cx="3230403" cy="1817101"/>
            </a:xfrm>
            <a:prstGeom prst="rect">
              <a:avLst/>
            </a:prstGeom>
            <a:ln w="19050">
              <a:solidFill>
                <a:schemeClr val="tx1"/>
              </a:solidFill>
            </a:ln>
          </p:spPr>
        </p:pic>
        <p:pic>
          <p:nvPicPr>
            <p:cNvPr id="23" name="Picture 22">
              <a:extLst>
                <a:ext uri="{FF2B5EF4-FFF2-40B4-BE49-F238E27FC236}">
                  <a16:creationId xmlns:a16="http://schemas.microsoft.com/office/drawing/2014/main" id="{25C2B427-C21F-41CC-8D8F-8098896A4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78" y="2883143"/>
              <a:ext cx="3230410" cy="1817106"/>
            </a:xfrm>
            <a:prstGeom prst="rect">
              <a:avLst/>
            </a:prstGeom>
            <a:ln w="19050">
              <a:solidFill>
                <a:schemeClr val="tx1"/>
              </a:solidFill>
            </a:ln>
          </p:spPr>
        </p:pic>
        <p:pic>
          <p:nvPicPr>
            <p:cNvPr id="24" name="Picture 23">
              <a:extLst>
                <a:ext uri="{FF2B5EF4-FFF2-40B4-BE49-F238E27FC236}">
                  <a16:creationId xmlns:a16="http://schemas.microsoft.com/office/drawing/2014/main" id="{81BB0BF4-F3C0-40D5-992B-AB165AF18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411" y="1181372"/>
              <a:ext cx="5370342" cy="3277814"/>
            </a:xfrm>
            <a:prstGeom prst="rect">
              <a:avLst/>
            </a:prstGeom>
            <a:ln w="19050">
              <a:solidFill>
                <a:schemeClr val="tx1"/>
              </a:solidFill>
            </a:ln>
          </p:spPr>
        </p:pic>
      </p:grpSp>
    </p:spTree>
    <p:extLst>
      <p:ext uri="{BB962C8B-B14F-4D97-AF65-F5344CB8AC3E}">
        <p14:creationId xmlns:p14="http://schemas.microsoft.com/office/powerpoint/2010/main" val="3063404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5C22FEAB-54BB-4B91-9536-3B277C1F6C13}"/>
              </a:ext>
            </a:extLst>
          </p:cNvPr>
          <p:cNvSpPr txBox="1"/>
          <p:nvPr/>
        </p:nvSpPr>
        <p:spPr>
          <a:xfrm>
            <a:off x="146053" y="748008"/>
            <a:ext cx="8851899" cy="3293209"/>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FMEA</a:t>
            </a:r>
            <a:r>
              <a:rPr lang="en-US" sz="1600" dirty="0"/>
              <a:t> is a </a:t>
            </a:r>
            <a:r>
              <a:rPr lang="en-US" sz="1600" b="1" dirty="0"/>
              <a:t>systematic, step-by-step approach for identifying all possible failures in a design</a:t>
            </a:r>
            <a:r>
              <a:rPr lang="en-US" sz="1600" dirty="0"/>
              <a:t>, a manufacturing or assembly process, or a product or service. </a:t>
            </a:r>
          </a:p>
          <a:p>
            <a:pPr marL="214313" indent="-214313" algn="just">
              <a:buFont typeface="Wingdings" panose="05000000000000000000" pitchFamily="2" charset="2"/>
              <a:buChar char="§"/>
            </a:pPr>
            <a:endParaRPr lang="en-US" sz="1600" dirty="0"/>
          </a:p>
          <a:p>
            <a:pPr marL="214313" indent="-214313" algn="just">
              <a:buFont typeface="Wingdings" panose="05000000000000000000" pitchFamily="2" charset="2"/>
              <a:buChar char="§"/>
            </a:pPr>
            <a:r>
              <a:rPr lang="en-US" sz="1600" dirty="0"/>
              <a:t>It’s a </a:t>
            </a:r>
            <a:r>
              <a:rPr lang="en-US" sz="1600" b="1" dirty="0"/>
              <a:t>risk assessment tool</a:t>
            </a:r>
            <a:r>
              <a:rPr lang="en-US" sz="1600" dirty="0"/>
              <a:t> that helps to anticipate what might go wrong (</a:t>
            </a:r>
            <a:r>
              <a:rPr lang="en-US" sz="1600" b="1" dirty="0"/>
              <a:t>failure mode</a:t>
            </a:r>
            <a:r>
              <a:rPr lang="en-US" sz="1600" dirty="0"/>
              <a:t>), its impact (</a:t>
            </a:r>
            <a:r>
              <a:rPr lang="en-US" sz="1600" b="1" dirty="0"/>
              <a:t>effects analysis</a:t>
            </a:r>
            <a:r>
              <a:rPr lang="en-US" sz="1600" dirty="0"/>
              <a:t>), and how to prevent it by addressing the issues proactively.</a:t>
            </a:r>
          </a:p>
          <a:p>
            <a:pPr marL="214313" indent="-214313" algn="just">
              <a:buFont typeface="Wingdings" panose="05000000000000000000" pitchFamily="2" charset="2"/>
              <a:buChar char="§"/>
            </a:pPr>
            <a:endParaRPr lang="en-US" sz="1600" dirty="0"/>
          </a:p>
          <a:p>
            <a:pPr marL="214313" indent="-214313" algn="just">
              <a:buFont typeface="Wingdings" panose="05000000000000000000" pitchFamily="2" charset="2"/>
              <a:buChar char="§"/>
            </a:pPr>
            <a:r>
              <a:rPr lang="en-US" sz="1600" dirty="0"/>
              <a:t>FMEA is a living document that:</a:t>
            </a:r>
          </a:p>
          <a:p>
            <a:pPr marL="214313" indent="-214313" algn="just">
              <a:buFont typeface="Wingdings" panose="05000000000000000000" pitchFamily="2" charset="2"/>
              <a:buChar char="§"/>
            </a:pPr>
            <a:endParaRPr lang="en-US" sz="1600" dirty="0"/>
          </a:p>
          <a:p>
            <a:pPr marL="628650" lvl="1" indent="-285750" algn="just">
              <a:buFont typeface="Arial" panose="020B0604020202020204" pitchFamily="34" charset="0"/>
              <a:buChar char="•"/>
            </a:pPr>
            <a:r>
              <a:rPr lang="en-US" sz="1600" dirty="0"/>
              <a:t>Catalogs all possible failures in products and processes.</a:t>
            </a:r>
          </a:p>
          <a:p>
            <a:pPr marL="628650" lvl="1" indent="-285750" algn="just">
              <a:buFont typeface="Arial" panose="020B0604020202020204" pitchFamily="34" charset="0"/>
              <a:buChar char="•"/>
            </a:pPr>
            <a:r>
              <a:rPr lang="en-US" sz="1600" dirty="0"/>
              <a:t>Actively reduces the risks associated with these potential failures by implementing corrective measures.</a:t>
            </a:r>
          </a:p>
          <a:p>
            <a:pPr marL="628650" lvl="1" indent="-285750" algn="just">
              <a:buFont typeface="Arial" panose="020B0604020202020204" pitchFamily="34" charset="0"/>
              <a:buChar char="•"/>
            </a:pPr>
            <a:r>
              <a:rPr lang="en-US" sz="1600" dirty="0"/>
              <a:t>Chronicles findings and lessons learned to bolster the success of current and future projects.</a:t>
            </a:r>
          </a:p>
          <a:p>
            <a:pPr marL="214313" indent="-214313" algn="just">
              <a:buFont typeface="Wingdings" panose="05000000000000000000" pitchFamily="2" charset="2"/>
              <a:buChar char="§"/>
            </a:pPr>
            <a:endParaRPr lang="en-IN" sz="1600" dirty="0"/>
          </a:p>
        </p:txBody>
      </p:sp>
      <p:pic>
        <p:nvPicPr>
          <p:cNvPr id="5" name="Picture 4">
            <a:extLst>
              <a:ext uri="{FF2B5EF4-FFF2-40B4-BE49-F238E27FC236}">
                <a16:creationId xmlns:a16="http://schemas.microsoft.com/office/drawing/2014/main" id="{C2C0ABDA-3242-436C-B47C-7E46AA37467B}"/>
              </a:ext>
            </a:extLst>
          </p:cNvPr>
          <p:cNvPicPr>
            <a:picLocks noChangeAspect="1"/>
          </p:cNvPicPr>
          <p:nvPr/>
        </p:nvPicPr>
        <p:blipFill rotWithShape="1">
          <a:blip r:embed="rId2">
            <a:extLst>
              <a:ext uri="{28A0092B-C50C-407E-A947-70E740481C1C}">
                <a14:useLocalDpi xmlns:a14="http://schemas.microsoft.com/office/drawing/2010/main" val="0"/>
              </a:ext>
            </a:extLst>
          </a:blip>
          <a:srcRect r="56" b="32866"/>
          <a:stretch/>
        </p:blipFill>
        <p:spPr>
          <a:xfrm>
            <a:off x="1184361" y="3779109"/>
            <a:ext cx="6775277" cy="2386777"/>
          </a:xfrm>
          <a:prstGeom prst="rect">
            <a:avLst/>
          </a:prstGeom>
        </p:spPr>
      </p:pic>
      <p:sp>
        <p:nvSpPr>
          <p:cNvPr id="16" name="TextBox 15">
            <a:extLst>
              <a:ext uri="{FF2B5EF4-FFF2-40B4-BE49-F238E27FC236}">
                <a16:creationId xmlns:a16="http://schemas.microsoft.com/office/drawing/2014/main" id="{0C527DF5-21E1-48A7-BFE0-6D8D4DC691F9}"/>
              </a:ext>
            </a:extLst>
          </p:cNvPr>
          <p:cNvSpPr txBox="1"/>
          <p:nvPr/>
        </p:nvSpPr>
        <p:spPr>
          <a:xfrm>
            <a:off x="7768246" y="6107620"/>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0" name="Straight Connector 9">
            <a:extLst>
              <a:ext uri="{FF2B5EF4-FFF2-40B4-BE49-F238E27FC236}">
                <a16:creationId xmlns:a16="http://schemas.microsoft.com/office/drawing/2014/main" id="{C5363BFE-A3E7-4485-A8B9-3386F256AC18}"/>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1" name="Date Placeholder 2">
            <a:extLst>
              <a:ext uri="{FF2B5EF4-FFF2-40B4-BE49-F238E27FC236}">
                <a16:creationId xmlns:a16="http://schemas.microsoft.com/office/drawing/2014/main" id="{EF95A9B4-0AC3-4021-A2F3-679E22DADCD7}"/>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2" name="Slide Number Placeholder 3">
            <a:extLst>
              <a:ext uri="{FF2B5EF4-FFF2-40B4-BE49-F238E27FC236}">
                <a16:creationId xmlns:a16="http://schemas.microsoft.com/office/drawing/2014/main" id="{05D91E44-7688-4899-8167-8EA9D77CDF53}"/>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17</a:t>
            </a:fld>
            <a:endParaRPr lang="en-IN"/>
          </a:p>
        </p:txBody>
      </p:sp>
      <p:sp>
        <p:nvSpPr>
          <p:cNvPr id="13" name="TextBox 12">
            <a:extLst>
              <a:ext uri="{FF2B5EF4-FFF2-40B4-BE49-F238E27FC236}">
                <a16:creationId xmlns:a16="http://schemas.microsoft.com/office/drawing/2014/main" id="{8BF86E7C-2128-4731-A706-2A137365D6F4}"/>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FAILURE MODES AND EFFECTS ANALYSIS (FMEA)</a:t>
            </a:r>
          </a:p>
        </p:txBody>
      </p:sp>
    </p:spTree>
    <p:extLst>
      <p:ext uri="{BB962C8B-B14F-4D97-AF65-F5344CB8AC3E}">
        <p14:creationId xmlns:p14="http://schemas.microsoft.com/office/powerpoint/2010/main" val="85373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7E5999-18E2-4771-AD4A-CF786CE58D2D}"/>
              </a:ext>
            </a:extLst>
          </p:cNvPr>
          <p:cNvGrpSpPr/>
          <p:nvPr/>
        </p:nvGrpSpPr>
        <p:grpSpPr>
          <a:xfrm>
            <a:off x="2257425" y="745546"/>
            <a:ext cx="4629150" cy="1701318"/>
            <a:chOff x="1828800" y="745546"/>
            <a:chExt cx="4629150" cy="1701318"/>
          </a:xfrm>
        </p:grpSpPr>
        <p:sp>
          <p:nvSpPr>
            <p:cNvPr id="15" name="Rectangle: Rounded Corners 14">
              <a:extLst>
                <a:ext uri="{FF2B5EF4-FFF2-40B4-BE49-F238E27FC236}">
                  <a16:creationId xmlns:a16="http://schemas.microsoft.com/office/drawing/2014/main" id="{89E938BB-4BBB-4F0D-880B-C24A46C50880}"/>
                </a:ext>
              </a:extLst>
            </p:cNvPr>
            <p:cNvSpPr/>
            <p:nvPr/>
          </p:nvSpPr>
          <p:spPr>
            <a:xfrm>
              <a:off x="1828800" y="745546"/>
              <a:ext cx="4629148" cy="1701318"/>
            </a:xfrm>
            <a:prstGeom prst="roundRect">
              <a:avLst>
                <a:gd name="adj" fmla="val 3585"/>
              </a:avLst>
            </a:prstGeom>
            <a:solidFill>
              <a:schemeClr val="accent1">
                <a:lumMod val="20000"/>
                <a:lumOff val="8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1" name="TextBox 10">
              <a:extLst>
                <a:ext uri="{FF2B5EF4-FFF2-40B4-BE49-F238E27FC236}">
                  <a16:creationId xmlns:a16="http://schemas.microsoft.com/office/drawing/2014/main" id="{8D3AD9D0-203E-4D62-884F-C46EB295C407}"/>
                </a:ext>
              </a:extLst>
            </p:cNvPr>
            <p:cNvSpPr txBox="1"/>
            <p:nvPr/>
          </p:nvSpPr>
          <p:spPr>
            <a:xfrm>
              <a:off x="1882776" y="779388"/>
              <a:ext cx="4575174" cy="1569660"/>
            </a:xfrm>
            <a:prstGeom prst="rect">
              <a:avLst/>
            </a:prstGeom>
            <a:noFill/>
          </p:spPr>
          <p:txBody>
            <a:bodyPr wrap="square">
              <a:spAutoFit/>
            </a:bodyPr>
            <a:lstStyle/>
            <a:p>
              <a:pPr marL="214313" indent="-214313">
                <a:buFont typeface="Wingdings" panose="05000000000000000000" pitchFamily="2" charset="2"/>
                <a:buChar char="§"/>
              </a:pPr>
              <a:r>
                <a:rPr lang="en-US" sz="1600" dirty="0"/>
                <a:t>Process steps in FMEA:</a:t>
              </a:r>
            </a:p>
            <a:p>
              <a:pPr marL="557213" lvl="1" indent="-214313">
                <a:buFont typeface="Arial" panose="020B0604020202020204" pitchFamily="34" charset="0"/>
                <a:buChar char="•"/>
              </a:pPr>
              <a:r>
                <a:rPr lang="en-US" sz="1600" dirty="0"/>
                <a:t>Step 1: Identify potential failures and effects</a:t>
              </a:r>
            </a:p>
            <a:p>
              <a:pPr marL="557213" lvl="1" indent="-214313">
                <a:buFont typeface="Arial" panose="020B0604020202020204" pitchFamily="34" charset="0"/>
                <a:buChar char="•"/>
              </a:pPr>
              <a:r>
                <a:rPr lang="en-US" sz="1600" dirty="0"/>
                <a:t>Step 2: Determine severity</a:t>
              </a:r>
            </a:p>
            <a:p>
              <a:pPr marL="557213" lvl="1" indent="-214313">
                <a:buFont typeface="Arial" panose="020B0604020202020204" pitchFamily="34" charset="0"/>
                <a:buChar char="•"/>
              </a:pPr>
              <a:r>
                <a:rPr lang="en-US" sz="1600" dirty="0"/>
                <a:t>Step 3: Gauge likelihood of occurrence</a:t>
              </a:r>
            </a:p>
            <a:p>
              <a:pPr marL="557213" lvl="1" indent="-214313">
                <a:buFont typeface="Arial" panose="020B0604020202020204" pitchFamily="34" charset="0"/>
                <a:buChar char="•"/>
              </a:pPr>
              <a:r>
                <a:rPr lang="en-US" sz="1600" dirty="0"/>
                <a:t>Step 4: Failure detection</a:t>
              </a:r>
            </a:p>
            <a:p>
              <a:pPr marL="557213" lvl="1" indent="-214313">
                <a:buFont typeface="Arial" panose="020B0604020202020204" pitchFamily="34" charset="0"/>
                <a:buChar char="•"/>
              </a:pPr>
              <a:r>
                <a:rPr lang="en-US" sz="1600" dirty="0"/>
                <a:t>Step 5: Risk priority number (RPN)</a:t>
              </a:r>
              <a:endParaRPr lang="en-IN" sz="1600" dirty="0"/>
            </a:p>
          </p:txBody>
        </p:sp>
      </p:grpSp>
      <p:sp>
        <p:nvSpPr>
          <p:cNvPr id="13" name="TextBox 12">
            <a:extLst>
              <a:ext uri="{FF2B5EF4-FFF2-40B4-BE49-F238E27FC236}">
                <a16:creationId xmlns:a16="http://schemas.microsoft.com/office/drawing/2014/main" id="{D01AD03E-F22D-4245-AA91-7EDEE3F20523}"/>
              </a:ext>
            </a:extLst>
          </p:cNvPr>
          <p:cNvSpPr txBox="1"/>
          <p:nvPr/>
        </p:nvSpPr>
        <p:spPr>
          <a:xfrm>
            <a:off x="139702" y="2480706"/>
            <a:ext cx="4135962" cy="3539430"/>
          </a:xfrm>
          <a:prstGeom prst="rect">
            <a:avLst/>
          </a:prstGeom>
          <a:noFill/>
        </p:spPr>
        <p:txBody>
          <a:bodyPr wrap="square">
            <a:spAutoFit/>
          </a:bodyPr>
          <a:lstStyle/>
          <a:p>
            <a:pPr marL="214313" indent="-214313">
              <a:buFont typeface="Wingdings" panose="05000000000000000000" pitchFamily="2" charset="2"/>
              <a:buChar char="§"/>
            </a:pPr>
            <a:r>
              <a:rPr lang="en-US" sz="1600" b="1" dirty="0"/>
              <a:t>Step 1: Identify potential failures and effects</a:t>
            </a:r>
          </a:p>
          <a:p>
            <a:pPr marL="214313" indent="-214313">
              <a:buFont typeface="Arial" panose="020B0604020202020204" pitchFamily="34" charset="0"/>
              <a:buChar char="•"/>
            </a:pPr>
            <a:endParaRPr lang="en-US" sz="1600" b="1" dirty="0"/>
          </a:p>
          <a:p>
            <a:pPr marL="557213" lvl="1" indent="-214313">
              <a:buFont typeface="Wingdings" panose="05000000000000000000" pitchFamily="2" charset="2"/>
              <a:buChar char="Ø"/>
            </a:pPr>
            <a:r>
              <a:rPr lang="en-US" sz="1600" dirty="0"/>
              <a:t>Analyze functional requirements and their effects to identify all failure modes.</a:t>
            </a:r>
          </a:p>
          <a:p>
            <a:pPr marL="557213" lvl="1" indent="-214313">
              <a:buFont typeface="Wingdings" panose="05000000000000000000" pitchFamily="2" charset="2"/>
              <a:buChar char="Ø"/>
            </a:pPr>
            <a:r>
              <a:rPr lang="en-US" sz="1600" dirty="0"/>
              <a:t>Examples: warping, electrical short circuit, oxidation, fracture.</a:t>
            </a:r>
          </a:p>
          <a:p>
            <a:pPr marL="557213" lvl="1" indent="-214313">
              <a:buFont typeface="Wingdings" panose="05000000000000000000" pitchFamily="2" charset="2"/>
              <a:buChar char="Ø"/>
            </a:pPr>
            <a:r>
              <a:rPr lang="en-US" sz="1600" dirty="0"/>
              <a:t>Failure modes in one component can induce them in others.</a:t>
            </a:r>
          </a:p>
          <a:p>
            <a:pPr marL="557213" lvl="1" indent="-214313">
              <a:buFont typeface="Wingdings" panose="05000000000000000000" pitchFamily="2" charset="2"/>
              <a:buChar char="Ø"/>
            </a:pPr>
            <a:r>
              <a:rPr lang="en-US" sz="1600" dirty="0"/>
              <a:t>List all failure modes per function in technical terms, considering the ultimate effect(s) of each failure mode and noting the failure effect(s).</a:t>
            </a:r>
          </a:p>
          <a:p>
            <a:pPr marL="557213" lvl="1" indent="-214313">
              <a:buFont typeface="Wingdings" panose="05000000000000000000" pitchFamily="2" charset="2"/>
              <a:buChar char="Ø"/>
            </a:pPr>
            <a:r>
              <a:rPr lang="en-US" sz="1600" dirty="0"/>
              <a:t>Examples: overheating, noise, abnormal shutdown, user injury.</a:t>
            </a:r>
          </a:p>
        </p:txBody>
      </p:sp>
      <p:sp>
        <p:nvSpPr>
          <p:cNvPr id="14" name="TextBox 13">
            <a:extLst>
              <a:ext uri="{FF2B5EF4-FFF2-40B4-BE49-F238E27FC236}">
                <a16:creationId xmlns:a16="http://schemas.microsoft.com/office/drawing/2014/main" id="{592E2929-93C6-472F-BE87-8112471C81F2}"/>
              </a:ext>
            </a:extLst>
          </p:cNvPr>
          <p:cNvSpPr txBox="1"/>
          <p:nvPr/>
        </p:nvSpPr>
        <p:spPr>
          <a:xfrm>
            <a:off x="4283077" y="2480705"/>
            <a:ext cx="4891085" cy="338554"/>
          </a:xfrm>
          <a:prstGeom prst="rect">
            <a:avLst/>
          </a:prstGeom>
          <a:noFill/>
        </p:spPr>
        <p:txBody>
          <a:bodyPr wrap="square">
            <a:spAutoFit/>
          </a:bodyPr>
          <a:lstStyle/>
          <a:p>
            <a:pPr marL="214313" indent="-214313">
              <a:buFont typeface="Wingdings" panose="05000000000000000000" pitchFamily="2" charset="2"/>
              <a:buChar char="§"/>
            </a:pPr>
            <a:r>
              <a:rPr lang="en-US" sz="1600" b="1" dirty="0"/>
              <a:t>Step 2 – 4: Determine severity, occurrence, detection</a:t>
            </a:r>
          </a:p>
        </p:txBody>
      </p:sp>
      <p:pic>
        <p:nvPicPr>
          <p:cNvPr id="17" name="Picture 16">
            <a:extLst>
              <a:ext uri="{FF2B5EF4-FFF2-40B4-BE49-F238E27FC236}">
                <a16:creationId xmlns:a16="http://schemas.microsoft.com/office/drawing/2014/main" id="{18410FD5-2CB3-4B52-AC66-E82506124D36}"/>
              </a:ext>
            </a:extLst>
          </p:cNvPr>
          <p:cNvPicPr>
            <a:picLocks noChangeAspect="1"/>
          </p:cNvPicPr>
          <p:nvPr/>
        </p:nvPicPr>
        <p:blipFill>
          <a:blip r:embed="rId2"/>
          <a:stretch>
            <a:fillRect/>
          </a:stretch>
        </p:blipFill>
        <p:spPr>
          <a:xfrm>
            <a:off x="4368830" y="2783079"/>
            <a:ext cx="4712166" cy="3017643"/>
          </a:xfrm>
          <a:prstGeom prst="rect">
            <a:avLst/>
          </a:prstGeom>
        </p:spPr>
      </p:pic>
      <p:cxnSp>
        <p:nvCxnSpPr>
          <p:cNvPr id="18" name="Straight Connector 17">
            <a:extLst>
              <a:ext uri="{FF2B5EF4-FFF2-40B4-BE49-F238E27FC236}">
                <a16:creationId xmlns:a16="http://schemas.microsoft.com/office/drawing/2014/main" id="{490F8582-7940-4704-BCB4-16B27B693B7B}"/>
              </a:ext>
            </a:extLst>
          </p:cNvPr>
          <p:cNvCxnSpPr>
            <a:cxnSpLocks/>
          </p:cNvCxnSpPr>
          <p:nvPr/>
        </p:nvCxnSpPr>
        <p:spPr>
          <a:xfrm>
            <a:off x="4322763" y="2591115"/>
            <a:ext cx="0" cy="3420000"/>
          </a:xfrm>
          <a:prstGeom prst="line">
            <a:avLst/>
          </a:prstGeom>
          <a:ln w="34925" cmpd="tri">
            <a:solidFill>
              <a:srgbClr val="29197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12D2591-44C4-48A2-98E9-B9718E9E1055}"/>
              </a:ext>
            </a:extLst>
          </p:cNvPr>
          <p:cNvSpPr txBox="1"/>
          <p:nvPr/>
        </p:nvSpPr>
        <p:spPr>
          <a:xfrm>
            <a:off x="84746" y="6106014"/>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6" name="Straight Connector 15">
            <a:extLst>
              <a:ext uri="{FF2B5EF4-FFF2-40B4-BE49-F238E27FC236}">
                <a16:creationId xmlns:a16="http://schemas.microsoft.com/office/drawing/2014/main" id="{8B1B732C-7718-4B89-B470-486759500B8F}"/>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20" name="Date Placeholder 2">
            <a:extLst>
              <a:ext uri="{FF2B5EF4-FFF2-40B4-BE49-F238E27FC236}">
                <a16:creationId xmlns:a16="http://schemas.microsoft.com/office/drawing/2014/main" id="{E99D7852-9882-4DA7-9346-3D5969A6A1C6}"/>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21" name="Slide Number Placeholder 3">
            <a:extLst>
              <a:ext uri="{FF2B5EF4-FFF2-40B4-BE49-F238E27FC236}">
                <a16:creationId xmlns:a16="http://schemas.microsoft.com/office/drawing/2014/main" id="{50A4E989-89CF-4DE2-AAAC-84E25442555A}"/>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18</a:t>
            </a:fld>
            <a:endParaRPr lang="en-IN"/>
          </a:p>
        </p:txBody>
      </p:sp>
      <p:sp>
        <p:nvSpPr>
          <p:cNvPr id="22" name="TextBox 21">
            <a:extLst>
              <a:ext uri="{FF2B5EF4-FFF2-40B4-BE49-F238E27FC236}">
                <a16:creationId xmlns:a16="http://schemas.microsoft.com/office/drawing/2014/main" id="{6D994A4B-6300-4A2C-A305-3DEE77E0AFBD}"/>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FAILURE MODES AND EFFECTS ANALYSIS (FMEA)</a:t>
            </a:r>
          </a:p>
        </p:txBody>
      </p:sp>
    </p:spTree>
    <p:extLst>
      <p:ext uri="{BB962C8B-B14F-4D97-AF65-F5344CB8AC3E}">
        <p14:creationId xmlns:p14="http://schemas.microsoft.com/office/powerpoint/2010/main" val="3472025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00FDA9F-B7A3-4D49-ABB6-08867AC83E26}"/>
              </a:ext>
            </a:extLst>
          </p:cNvPr>
          <p:cNvSpPr txBox="1"/>
          <p:nvPr/>
        </p:nvSpPr>
        <p:spPr>
          <a:xfrm>
            <a:off x="184149" y="728248"/>
            <a:ext cx="8775701" cy="5262979"/>
          </a:xfrm>
          <a:prstGeom prst="rect">
            <a:avLst/>
          </a:prstGeom>
          <a:noFill/>
        </p:spPr>
        <p:txBody>
          <a:bodyPr wrap="square">
            <a:spAutoFit/>
          </a:bodyPr>
          <a:lstStyle/>
          <a:p>
            <a:pPr marL="214313" indent="-214313">
              <a:buFont typeface="Wingdings" panose="05000000000000000000" pitchFamily="2" charset="2"/>
              <a:buChar char="§"/>
            </a:pPr>
            <a:r>
              <a:rPr lang="en-IN" sz="1600" b="1" dirty="0"/>
              <a:t>Risk priority number (RPN)</a:t>
            </a:r>
          </a:p>
          <a:p>
            <a:pPr marL="557213" lvl="1" indent="-214313">
              <a:buFont typeface="Arial" panose="020B0604020202020204" pitchFamily="34" charset="0"/>
              <a:buChar char="•"/>
            </a:pPr>
            <a:endParaRPr lang="en-IN" sz="1600" dirty="0"/>
          </a:p>
          <a:p>
            <a:pPr marL="557213" lvl="1" indent="-214313">
              <a:buFont typeface="Arial" panose="020B0604020202020204" pitchFamily="34" charset="0"/>
              <a:buChar char="•"/>
            </a:pPr>
            <a:r>
              <a:rPr lang="en-IN" sz="1600" dirty="0"/>
              <a:t>After the foregoing basic steps, risk assessors calculate Risk Priority Numbers (RPNs). These influence the choice of action against failure modes. RPN is calculated from the values of S, O and D as follows:</a:t>
            </a:r>
          </a:p>
          <a:p>
            <a:pPr marL="557213" lvl="1" indent="-214313">
              <a:buFont typeface="Arial" panose="020B0604020202020204" pitchFamily="34" charset="0"/>
              <a:buChar char="•"/>
            </a:pPr>
            <a:endParaRPr lang="en-IN" sz="1600" dirty="0"/>
          </a:p>
          <a:p>
            <a:pPr marL="557213" lvl="1" indent="-214313">
              <a:buFont typeface="Arial" panose="020B0604020202020204" pitchFamily="34" charset="0"/>
              <a:buChar char="•"/>
            </a:pPr>
            <a:endParaRPr lang="en-IN" sz="1600" dirty="0"/>
          </a:p>
          <a:p>
            <a:pPr marL="557213" lvl="1" indent="-214313">
              <a:buFont typeface="Arial" panose="020B0604020202020204" pitchFamily="34" charset="0"/>
              <a:buChar char="•"/>
            </a:pPr>
            <a:r>
              <a:rPr lang="en-IN" sz="1600" dirty="0"/>
              <a:t>RPN should be calculated for the entire design and/or process and documented in the FMEA. </a:t>
            </a:r>
          </a:p>
          <a:p>
            <a:pPr marL="557213" lvl="1" indent="-214313">
              <a:buFont typeface="Arial" panose="020B0604020202020204" pitchFamily="34" charset="0"/>
              <a:buChar char="•"/>
            </a:pPr>
            <a:r>
              <a:rPr lang="en-IN" sz="1600" dirty="0"/>
              <a:t>Results should reveal the most problematic areas, and the highest RPNs should get highest priority for corrective measures. </a:t>
            </a:r>
          </a:p>
          <a:p>
            <a:pPr marL="557213" lvl="1" indent="-214313">
              <a:buFont typeface="Arial" panose="020B0604020202020204" pitchFamily="34" charset="0"/>
              <a:buChar char="•"/>
            </a:pPr>
            <a:r>
              <a:rPr lang="en-IN" sz="1600" dirty="0"/>
              <a:t>These measures can include a variety of actions: new inspections, tests or procedures, design changes, different components, added redundancy, modified limits, etc. Goals of corrective measures include, in order of desirability:</a:t>
            </a:r>
          </a:p>
          <a:p>
            <a:pPr marL="557213" lvl="1" indent="-214313">
              <a:buFont typeface="Arial" panose="020B0604020202020204" pitchFamily="34" charset="0"/>
              <a:buChar char="•"/>
            </a:pPr>
            <a:endParaRPr lang="en-IN" sz="1600" dirty="0"/>
          </a:p>
          <a:p>
            <a:pPr marL="900113" lvl="2" indent="-214313">
              <a:buFont typeface="Wingdings" panose="05000000000000000000" pitchFamily="2" charset="2"/>
              <a:buChar char="Ø"/>
            </a:pPr>
            <a:r>
              <a:rPr lang="en-IN" sz="1600" dirty="0"/>
              <a:t>Eliminate failure modes (some are more preventable than others)</a:t>
            </a:r>
          </a:p>
          <a:p>
            <a:pPr marL="900113" lvl="2" indent="-214313">
              <a:buFont typeface="Wingdings" panose="05000000000000000000" pitchFamily="2" charset="2"/>
              <a:buChar char="Ø"/>
            </a:pPr>
            <a:r>
              <a:rPr lang="en-IN" sz="1600" dirty="0"/>
              <a:t>Minimize the severity of failure modes</a:t>
            </a:r>
          </a:p>
          <a:p>
            <a:pPr marL="900113" lvl="2" indent="-214313">
              <a:buFont typeface="Wingdings" panose="05000000000000000000" pitchFamily="2" charset="2"/>
              <a:buChar char="Ø"/>
            </a:pPr>
            <a:r>
              <a:rPr lang="en-IN" sz="1600" dirty="0"/>
              <a:t>Reduce the occurrence of failure modes</a:t>
            </a:r>
          </a:p>
          <a:p>
            <a:pPr marL="900113" lvl="2" indent="-214313">
              <a:buFont typeface="Wingdings" panose="05000000000000000000" pitchFamily="2" charset="2"/>
              <a:buChar char="Ø"/>
            </a:pPr>
            <a:r>
              <a:rPr lang="en-IN" sz="1600" dirty="0"/>
              <a:t>Improve detection of failure modes</a:t>
            </a:r>
          </a:p>
          <a:p>
            <a:pPr marL="900113" lvl="2" indent="-214313">
              <a:buFont typeface="Wingdings" panose="05000000000000000000" pitchFamily="2" charset="2"/>
              <a:buChar char="Ø"/>
            </a:pPr>
            <a:endParaRPr lang="en-IN" sz="1600" dirty="0"/>
          </a:p>
          <a:p>
            <a:pPr marL="557213" lvl="1" indent="-214313">
              <a:buFont typeface="Arial" panose="020B0604020202020204" pitchFamily="34" charset="0"/>
              <a:buChar char="•"/>
            </a:pPr>
            <a:r>
              <a:rPr lang="en-IN" sz="1600" dirty="0"/>
              <a:t>When corrective measures are implemented, RPN is calculated again and the results documented in the FMEA.</a:t>
            </a:r>
          </a:p>
        </p:txBody>
      </p:sp>
      <p:sp>
        <p:nvSpPr>
          <p:cNvPr id="11" name="TextBox 10">
            <a:extLst>
              <a:ext uri="{FF2B5EF4-FFF2-40B4-BE49-F238E27FC236}">
                <a16:creationId xmlns:a16="http://schemas.microsoft.com/office/drawing/2014/main" id="{63F105F6-3180-497C-A7F4-464C10F4F156}"/>
              </a:ext>
            </a:extLst>
          </p:cNvPr>
          <p:cNvSpPr txBox="1"/>
          <p:nvPr/>
        </p:nvSpPr>
        <p:spPr>
          <a:xfrm>
            <a:off x="2284413" y="1990545"/>
            <a:ext cx="4575174" cy="369332"/>
          </a:xfrm>
          <a:prstGeom prst="rect">
            <a:avLst/>
          </a:prstGeom>
          <a:noFill/>
        </p:spPr>
        <p:txBody>
          <a:bodyPr wrap="square">
            <a:spAutoFit/>
          </a:bodyPr>
          <a:lstStyle/>
          <a:p>
            <a:pPr algn="ctr"/>
            <a:r>
              <a:rPr lang="en-IN" b="1" dirty="0">
                <a:solidFill>
                  <a:srgbClr val="0000FF"/>
                </a:solidFill>
              </a:rPr>
              <a:t>RPN = S × O × D</a:t>
            </a:r>
          </a:p>
        </p:txBody>
      </p:sp>
      <p:grpSp>
        <p:nvGrpSpPr>
          <p:cNvPr id="15" name="Group 14">
            <a:extLst>
              <a:ext uri="{FF2B5EF4-FFF2-40B4-BE49-F238E27FC236}">
                <a16:creationId xmlns:a16="http://schemas.microsoft.com/office/drawing/2014/main" id="{599D694C-3C08-437B-ABFD-23B376F2AB7D}"/>
              </a:ext>
            </a:extLst>
          </p:cNvPr>
          <p:cNvGrpSpPr/>
          <p:nvPr/>
        </p:nvGrpSpPr>
        <p:grpSpPr>
          <a:xfrm>
            <a:off x="2284413" y="5879273"/>
            <a:ext cx="4575174" cy="338554"/>
            <a:chOff x="3418417" y="5863822"/>
            <a:chExt cx="6100232" cy="451404"/>
          </a:xfrm>
        </p:grpSpPr>
        <p:sp>
          <p:nvSpPr>
            <p:cNvPr id="12" name="TextBox 11">
              <a:extLst>
                <a:ext uri="{FF2B5EF4-FFF2-40B4-BE49-F238E27FC236}">
                  <a16:creationId xmlns:a16="http://schemas.microsoft.com/office/drawing/2014/main" id="{5681425F-E815-4951-B3BC-2BFA5E3CE34F}"/>
                </a:ext>
              </a:extLst>
            </p:cNvPr>
            <p:cNvSpPr txBox="1"/>
            <p:nvPr/>
          </p:nvSpPr>
          <p:spPr>
            <a:xfrm>
              <a:off x="3418417" y="5863822"/>
              <a:ext cx="6100232" cy="451404"/>
            </a:xfrm>
            <a:prstGeom prst="rect">
              <a:avLst/>
            </a:prstGeom>
            <a:noFill/>
          </p:spPr>
          <p:txBody>
            <a:bodyPr wrap="square">
              <a:spAutoFit/>
            </a:bodyPr>
            <a:lstStyle/>
            <a:p>
              <a:pPr algn="ctr"/>
              <a:r>
                <a:rPr lang="en-IN" sz="1600" b="1" dirty="0">
                  <a:solidFill>
                    <a:srgbClr val="0000FF"/>
                  </a:solidFill>
                </a:rPr>
                <a:t> RPN of more than 300 is considered unsafe</a:t>
              </a:r>
            </a:p>
          </p:txBody>
        </p:sp>
        <p:pic>
          <p:nvPicPr>
            <p:cNvPr id="14" name="Graphic 13" descr="Thumbs up sign with solid fill">
              <a:extLst>
                <a:ext uri="{FF2B5EF4-FFF2-40B4-BE49-F238E27FC236}">
                  <a16:creationId xmlns:a16="http://schemas.microsoft.com/office/drawing/2014/main" id="{49CCB792-600D-4240-A518-0C83CDA116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2079" y="5879365"/>
              <a:ext cx="378178" cy="378178"/>
            </a:xfrm>
            <a:prstGeom prst="rect">
              <a:avLst/>
            </a:prstGeom>
          </p:spPr>
        </p:pic>
      </p:grpSp>
      <p:cxnSp>
        <p:nvCxnSpPr>
          <p:cNvPr id="13" name="Straight Connector 12">
            <a:extLst>
              <a:ext uri="{FF2B5EF4-FFF2-40B4-BE49-F238E27FC236}">
                <a16:creationId xmlns:a16="http://schemas.microsoft.com/office/drawing/2014/main" id="{91A67281-98A5-4C56-BC5D-015E7519A37B}"/>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6" name="Date Placeholder 2">
            <a:extLst>
              <a:ext uri="{FF2B5EF4-FFF2-40B4-BE49-F238E27FC236}">
                <a16:creationId xmlns:a16="http://schemas.microsoft.com/office/drawing/2014/main" id="{7D6F9170-4C91-46C0-8A19-F47F3D4F9186}"/>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7" name="Slide Number Placeholder 3">
            <a:extLst>
              <a:ext uri="{FF2B5EF4-FFF2-40B4-BE49-F238E27FC236}">
                <a16:creationId xmlns:a16="http://schemas.microsoft.com/office/drawing/2014/main" id="{93375D71-F779-4DB2-AA8D-DD87D4D03BFE}"/>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19</a:t>
            </a:fld>
            <a:endParaRPr lang="en-IN"/>
          </a:p>
        </p:txBody>
      </p:sp>
      <p:sp>
        <p:nvSpPr>
          <p:cNvPr id="18" name="TextBox 17">
            <a:extLst>
              <a:ext uri="{FF2B5EF4-FFF2-40B4-BE49-F238E27FC236}">
                <a16:creationId xmlns:a16="http://schemas.microsoft.com/office/drawing/2014/main" id="{7DA95DF7-16B9-4E6B-975F-975C9E12B7B5}"/>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FAILURE MODES AND EFFECTS ANALYSIS (FMEA)</a:t>
            </a:r>
          </a:p>
        </p:txBody>
      </p:sp>
    </p:spTree>
    <p:extLst>
      <p:ext uri="{BB962C8B-B14F-4D97-AF65-F5344CB8AC3E}">
        <p14:creationId xmlns:p14="http://schemas.microsoft.com/office/powerpoint/2010/main" val="1405226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274521-1D05-4788-A9E4-39E476245064}"/>
              </a:ext>
            </a:extLst>
          </p:cNvPr>
          <p:cNvSpPr>
            <a:spLocks noGrp="1"/>
          </p:cNvSpPr>
          <p:nvPr>
            <p:ph type="dt" sz="half" idx="10"/>
          </p:nvPr>
        </p:nvSpPr>
        <p:spPr/>
        <p:txBody>
          <a:bodyPr/>
          <a:lstStyle/>
          <a:p>
            <a:fld id="{350D926F-3E49-4043-86C4-AFC590787081}" type="datetime1">
              <a:rPr lang="en-IN" smtClean="0"/>
              <a:t>22-01-2025</a:t>
            </a:fld>
            <a:endParaRPr lang="en-IN"/>
          </a:p>
        </p:txBody>
      </p:sp>
      <p:sp>
        <p:nvSpPr>
          <p:cNvPr id="4" name="Slide Number Placeholder 3">
            <a:extLst>
              <a:ext uri="{FF2B5EF4-FFF2-40B4-BE49-F238E27FC236}">
                <a16:creationId xmlns:a16="http://schemas.microsoft.com/office/drawing/2014/main" id="{AE9697D7-D18D-49A4-A98A-3A0D3D3B887A}"/>
              </a:ext>
            </a:extLst>
          </p:cNvPr>
          <p:cNvSpPr>
            <a:spLocks noGrp="1"/>
          </p:cNvSpPr>
          <p:nvPr>
            <p:ph type="sldNum" sz="quarter" idx="12"/>
          </p:nvPr>
        </p:nvSpPr>
        <p:spPr/>
        <p:txBody>
          <a:bodyPr/>
          <a:lstStyle/>
          <a:p>
            <a:fld id="{2E3AE14D-FC0C-444C-98A2-B7580AD0B3C0}" type="slidenum">
              <a:rPr lang="en-IN" smtClean="0"/>
              <a:t>2</a:t>
            </a:fld>
            <a:endParaRPr lang="en-IN"/>
          </a:p>
        </p:txBody>
      </p:sp>
      <p:sp>
        <p:nvSpPr>
          <p:cNvPr id="6" name="TextBox 5">
            <a:extLst>
              <a:ext uri="{FF2B5EF4-FFF2-40B4-BE49-F238E27FC236}">
                <a16:creationId xmlns:a16="http://schemas.microsoft.com/office/drawing/2014/main" id="{80C000EE-A8D4-45D1-ACFA-0180A0C14017}"/>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SYSTEMATIC PLANT STUDY METHODS</a:t>
            </a:r>
          </a:p>
        </p:txBody>
      </p:sp>
      <p:sp>
        <p:nvSpPr>
          <p:cNvPr id="8" name="TextBox 7">
            <a:extLst>
              <a:ext uri="{FF2B5EF4-FFF2-40B4-BE49-F238E27FC236}">
                <a16:creationId xmlns:a16="http://schemas.microsoft.com/office/drawing/2014/main" id="{E57E5836-EE48-49AD-B56A-665262960F02}"/>
              </a:ext>
            </a:extLst>
          </p:cNvPr>
          <p:cNvSpPr txBox="1"/>
          <p:nvPr/>
        </p:nvSpPr>
        <p:spPr>
          <a:xfrm>
            <a:off x="176244" y="744777"/>
            <a:ext cx="8718416" cy="2092881"/>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Process Flow Analysis</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understand the entire process flow within a plant, from raw materials to finished products.</a:t>
            </a:r>
          </a:p>
          <a:p>
            <a:pPr marL="557213" lvl="1" indent="-214313" algn="just">
              <a:buFont typeface="Arial" panose="020B0604020202020204" pitchFamily="34" charset="0"/>
              <a:buChar char="•"/>
            </a:pPr>
            <a:r>
              <a:rPr lang="en-US" sz="1600" b="1" dirty="0"/>
              <a:t>Methodology</a:t>
            </a:r>
            <a:r>
              <a:rPr lang="en-US" sz="1600" dirty="0"/>
              <a:t>: Map out each stage of the process using </a:t>
            </a:r>
            <a:r>
              <a:rPr lang="en-US" sz="1600" dirty="0">
                <a:solidFill>
                  <a:srgbClr val="0000FF"/>
                </a:solidFill>
              </a:rPr>
              <a:t>process flow diagrams (PFDs) </a:t>
            </a:r>
            <a:r>
              <a:rPr lang="en-US" sz="1600" dirty="0"/>
              <a:t>and </a:t>
            </a:r>
            <a:r>
              <a:rPr lang="en-US" sz="1600" dirty="0">
                <a:solidFill>
                  <a:srgbClr val="0000FF"/>
                </a:solidFill>
              </a:rPr>
              <a:t>piping and instrumentation diagrams (P&amp;IDs)</a:t>
            </a:r>
            <a:r>
              <a:rPr lang="en-US" sz="1600" dirty="0"/>
              <a:t> to identify inefficiencies, bottlenecks, and areas for optimization.</a:t>
            </a:r>
          </a:p>
          <a:p>
            <a:pPr marL="557213" lvl="1" indent="-214313" algn="just">
              <a:buFont typeface="Arial" panose="020B0604020202020204" pitchFamily="34" charset="0"/>
              <a:buChar char="•"/>
            </a:pPr>
            <a:r>
              <a:rPr lang="en-US" sz="1600" b="1" dirty="0"/>
              <a:t>Tools</a:t>
            </a:r>
            <a:r>
              <a:rPr lang="en-US" sz="1600" dirty="0"/>
              <a:t>: Process flowcharts, PFDs, P&amp;IDs.</a:t>
            </a:r>
          </a:p>
        </p:txBody>
      </p:sp>
      <p:sp>
        <p:nvSpPr>
          <p:cNvPr id="9" name="TextBox 8">
            <a:extLst>
              <a:ext uri="{FF2B5EF4-FFF2-40B4-BE49-F238E27FC236}">
                <a16:creationId xmlns:a16="http://schemas.microsoft.com/office/drawing/2014/main" id="{52156BB6-D9CC-4E4D-A10C-4A4A6A0FD24E}"/>
              </a:ext>
            </a:extLst>
          </p:cNvPr>
          <p:cNvSpPr txBox="1"/>
          <p:nvPr/>
        </p:nvSpPr>
        <p:spPr>
          <a:xfrm>
            <a:off x="176249" y="2827253"/>
            <a:ext cx="8791507" cy="1815882"/>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Failure Modes and Effects Analysis (FMEA)</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identify and prioritize potential failure modes and assess their impact on the plant.</a:t>
            </a:r>
          </a:p>
          <a:p>
            <a:pPr marL="557213" lvl="1" indent="-214313" algn="just">
              <a:buFont typeface="Arial" panose="020B0604020202020204" pitchFamily="34" charset="0"/>
              <a:buChar char="•"/>
            </a:pPr>
            <a:r>
              <a:rPr lang="en-US" sz="1600" b="1" dirty="0"/>
              <a:t>Methodology</a:t>
            </a:r>
            <a:r>
              <a:rPr lang="en-US" sz="1600" dirty="0"/>
              <a:t>: For each piece of equipment or process, list possible failure modes, assess their likelihood and impact, and assign a </a:t>
            </a:r>
            <a:r>
              <a:rPr lang="en-US" sz="1600" dirty="0">
                <a:solidFill>
                  <a:srgbClr val="0000FF"/>
                </a:solidFill>
              </a:rPr>
              <a:t>risk priority number (RPN) </a:t>
            </a:r>
            <a:r>
              <a:rPr lang="en-US" sz="1600" dirty="0"/>
              <a:t>to guide maintenance and corrective actions.</a:t>
            </a:r>
          </a:p>
          <a:p>
            <a:pPr marL="557213" lvl="1" indent="-214313" algn="just">
              <a:buFont typeface="Arial" panose="020B0604020202020204" pitchFamily="34" charset="0"/>
              <a:buChar char="•"/>
            </a:pPr>
            <a:r>
              <a:rPr lang="en-US" sz="1600" b="1" dirty="0"/>
              <a:t>Tools</a:t>
            </a:r>
            <a:r>
              <a:rPr lang="en-US" sz="1600" dirty="0"/>
              <a:t>: FMEA worksheets, risk assessment tables.</a:t>
            </a:r>
          </a:p>
        </p:txBody>
      </p:sp>
      <p:sp>
        <p:nvSpPr>
          <p:cNvPr id="10" name="TextBox 9">
            <a:extLst>
              <a:ext uri="{FF2B5EF4-FFF2-40B4-BE49-F238E27FC236}">
                <a16:creationId xmlns:a16="http://schemas.microsoft.com/office/drawing/2014/main" id="{27BD4EEE-6D73-4FD7-ADF0-A753CF54CF6E}"/>
              </a:ext>
            </a:extLst>
          </p:cNvPr>
          <p:cNvSpPr txBox="1"/>
          <p:nvPr/>
        </p:nvSpPr>
        <p:spPr>
          <a:xfrm>
            <a:off x="176249" y="4675561"/>
            <a:ext cx="8791507" cy="1569660"/>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Hazard and Operability Study (HAZOP)</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identify safety and operability issues within the plant processes.</a:t>
            </a:r>
          </a:p>
          <a:p>
            <a:pPr marL="557213" lvl="1" indent="-214313" algn="just">
              <a:buFont typeface="Arial" panose="020B0604020202020204" pitchFamily="34" charset="0"/>
              <a:buChar char="•"/>
            </a:pPr>
            <a:r>
              <a:rPr lang="en-US" sz="1600" b="1" dirty="0"/>
              <a:t>Methodology</a:t>
            </a:r>
            <a:r>
              <a:rPr lang="en-US" sz="1600" dirty="0"/>
              <a:t>: A team systematically reviews each segment of the process, asking "What if?" questions to determine how deviations from normal operating conditions could lead to hazards.</a:t>
            </a:r>
          </a:p>
          <a:p>
            <a:pPr marL="557213" lvl="1" indent="-214313" algn="just">
              <a:buFont typeface="Arial" panose="020B0604020202020204" pitchFamily="34" charset="0"/>
              <a:buChar char="•"/>
            </a:pPr>
            <a:r>
              <a:rPr lang="en-US" sz="1600" b="1" dirty="0"/>
              <a:t>Tools</a:t>
            </a:r>
            <a:r>
              <a:rPr lang="en-US" sz="1600" dirty="0"/>
              <a:t>: </a:t>
            </a:r>
            <a:r>
              <a:rPr lang="en-US" sz="1600" dirty="0">
                <a:solidFill>
                  <a:srgbClr val="0000FF"/>
                </a:solidFill>
              </a:rPr>
              <a:t>HAZOP worksheets</a:t>
            </a:r>
            <a:r>
              <a:rPr lang="en-US" sz="1600" dirty="0"/>
              <a:t>, checklists, brainstorming sessions.</a:t>
            </a:r>
          </a:p>
        </p:txBody>
      </p:sp>
      <p:cxnSp>
        <p:nvCxnSpPr>
          <p:cNvPr id="11" name="Straight Connector 10">
            <a:extLst>
              <a:ext uri="{FF2B5EF4-FFF2-40B4-BE49-F238E27FC236}">
                <a16:creationId xmlns:a16="http://schemas.microsoft.com/office/drawing/2014/main" id="{AD954ABC-3177-42DC-9B04-8887FF5403CD}"/>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46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B39A3-3006-4DBA-BD5E-2587C2F436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96" y="1201859"/>
            <a:ext cx="9016209" cy="4351980"/>
          </a:xfrm>
          <a:prstGeom prst="rect">
            <a:avLst/>
          </a:prstGeom>
        </p:spPr>
      </p:pic>
      <p:sp>
        <p:nvSpPr>
          <p:cNvPr id="12" name="TextBox 11">
            <a:extLst>
              <a:ext uri="{FF2B5EF4-FFF2-40B4-BE49-F238E27FC236}">
                <a16:creationId xmlns:a16="http://schemas.microsoft.com/office/drawing/2014/main" id="{27CC237F-49E5-4A1D-A466-1E5792355467}"/>
              </a:ext>
            </a:extLst>
          </p:cNvPr>
          <p:cNvSpPr txBox="1"/>
          <p:nvPr/>
        </p:nvSpPr>
        <p:spPr>
          <a:xfrm>
            <a:off x="176244" y="726789"/>
            <a:ext cx="4575174" cy="338554"/>
          </a:xfrm>
          <a:prstGeom prst="rect">
            <a:avLst/>
          </a:prstGeom>
          <a:noFill/>
        </p:spPr>
        <p:txBody>
          <a:bodyPr wrap="square">
            <a:spAutoFit/>
          </a:bodyPr>
          <a:lstStyle/>
          <a:p>
            <a:pPr marL="214313" indent="-214313">
              <a:buFont typeface="Wingdings" panose="05000000000000000000" pitchFamily="2" charset="2"/>
              <a:buChar char="§"/>
            </a:pPr>
            <a:r>
              <a:rPr lang="en-IN" sz="1600" b="1" dirty="0"/>
              <a:t>Risk Priority Number (RPN) Example</a:t>
            </a:r>
          </a:p>
        </p:txBody>
      </p:sp>
      <p:sp>
        <p:nvSpPr>
          <p:cNvPr id="13" name="TextBox 12">
            <a:extLst>
              <a:ext uri="{FF2B5EF4-FFF2-40B4-BE49-F238E27FC236}">
                <a16:creationId xmlns:a16="http://schemas.microsoft.com/office/drawing/2014/main" id="{7E71CD70-BE08-4079-9A37-9D6970758877}"/>
              </a:ext>
            </a:extLst>
          </p:cNvPr>
          <p:cNvSpPr txBox="1"/>
          <p:nvPr/>
        </p:nvSpPr>
        <p:spPr>
          <a:xfrm>
            <a:off x="7486652" y="1411485"/>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0" name="Straight Connector 9">
            <a:extLst>
              <a:ext uri="{FF2B5EF4-FFF2-40B4-BE49-F238E27FC236}">
                <a16:creationId xmlns:a16="http://schemas.microsoft.com/office/drawing/2014/main" id="{2384F302-9C03-4125-BA06-21F8A10CD1CA}"/>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1" name="Date Placeholder 2">
            <a:extLst>
              <a:ext uri="{FF2B5EF4-FFF2-40B4-BE49-F238E27FC236}">
                <a16:creationId xmlns:a16="http://schemas.microsoft.com/office/drawing/2014/main" id="{B899DC3E-608F-4040-B96C-FE2A39AAD1FB}"/>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4" name="Slide Number Placeholder 3">
            <a:extLst>
              <a:ext uri="{FF2B5EF4-FFF2-40B4-BE49-F238E27FC236}">
                <a16:creationId xmlns:a16="http://schemas.microsoft.com/office/drawing/2014/main" id="{3D77E478-64FA-464B-A10E-0433492E5BB9}"/>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20</a:t>
            </a:fld>
            <a:endParaRPr lang="en-IN"/>
          </a:p>
        </p:txBody>
      </p:sp>
      <p:sp>
        <p:nvSpPr>
          <p:cNvPr id="15" name="TextBox 14">
            <a:extLst>
              <a:ext uri="{FF2B5EF4-FFF2-40B4-BE49-F238E27FC236}">
                <a16:creationId xmlns:a16="http://schemas.microsoft.com/office/drawing/2014/main" id="{09E6ACF9-BBB5-4FBC-8A16-2BFCE9590223}"/>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FAILURE MODES AND EFFECTS ANALYSIS (FMEA)</a:t>
            </a:r>
          </a:p>
        </p:txBody>
      </p:sp>
    </p:spTree>
    <p:extLst>
      <p:ext uri="{BB962C8B-B14F-4D97-AF65-F5344CB8AC3E}">
        <p14:creationId xmlns:p14="http://schemas.microsoft.com/office/powerpoint/2010/main" val="3039537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95C6C9-AB2D-46AE-87E8-701F680E7750}"/>
              </a:ext>
            </a:extLst>
          </p:cNvPr>
          <p:cNvPicPr>
            <a:picLocks noChangeAspect="1"/>
          </p:cNvPicPr>
          <p:nvPr/>
        </p:nvPicPr>
        <p:blipFill rotWithShape="1">
          <a:blip r:embed="rId2">
            <a:extLst>
              <a:ext uri="{28A0092B-C50C-407E-A947-70E740481C1C}">
                <a14:useLocalDpi xmlns:a14="http://schemas.microsoft.com/office/drawing/2010/main" val="0"/>
              </a:ext>
            </a:extLst>
          </a:blip>
          <a:srcRect l="4863" r="2529"/>
          <a:stretch/>
        </p:blipFill>
        <p:spPr>
          <a:xfrm>
            <a:off x="917738" y="506867"/>
            <a:ext cx="7308524" cy="4570493"/>
          </a:xfrm>
          <a:prstGeom prst="rect">
            <a:avLst/>
          </a:prstGeom>
        </p:spPr>
      </p:pic>
      <p:sp>
        <p:nvSpPr>
          <p:cNvPr id="12" name="TextBox 11">
            <a:extLst>
              <a:ext uri="{FF2B5EF4-FFF2-40B4-BE49-F238E27FC236}">
                <a16:creationId xmlns:a16="http://schemas.microsoft.com/office/drawing/2014/main" id="{48E7CF05-5544-47C4-9809-10B38376E821}"/>
              </a:ext>
            </a:extLst>
          </p:cNvPr>
          <p:cNvSpPr txBox="1"/>
          <p:nvPr/>
        </p:nvSpPr>
        <p:spPr>
          <a:xfrm>
            <a:off x="176243" y="5075928"/>
            <a:ext cx="2125403" cy="338554"/>
          </a:xfrm>
          <a:prstGeom prst="rect">
            <a:avLst/>
          </a:prstGeom>
          <a:noFill/>
        </p:spPr>
        <p:txBody>
          <a:bodyPr wrap="square">
            <a:spAutoFit/>
          </a:bodyPr>
          <a:lstStyle/>
          <a:p>
            <a:r>
              <a:rPr lang="en-US" sz="1600" b="1" dirty="0">
                <a:solidFill>
                  <a:srgbClr val="0000FF"/>
                </a:solidFill>
              </a:rPr>
              <a:t>ISHIKAWA DIAGRAM</a:t>
            </a:r>
            <a:endParaRPr lang="en-IN" sz="1600" b="1" dirty="0">
              <a:solidFill>
                <a:srgbClr val="0000FF"/>
              </a:solidFill>
            </a:endParaRPr>
          </a:p>
        </p:txBody>
      </p:sp>
      <p:sp>
        <p:nvSpPr>
          <p:cNvPr id="13" name="TextBox 12">
            <a:extLst>
              <a:ext uri="{FF2B5EF4-FFF2-40B4-BE49-F238E27FC236}">
                <a16:creationId xmlns:a16="http://schemas.microsoft.com/office/drawing/2014/main" id="{7233EF65-1E33-4F38-8C2F-3ADC9FEFE4CC}"/>
              </a:ext>
            </a:extLst>
          </p:cNvPr>
          <p:cNvSpPr txBox="1"/>
          <p:nvPr/>
        </p:nvSpPr>
        <p:spPr>
          <a:xfrm>
            <a:off x="7881131" y="6125518"/>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sp>
        <p:nvSpPr>
          <p:cNvPr id="15" name="TextBox 14">
            <a:extLst>
              <a:ext uri="{FF2B5EF4-FFF2-40B4-BE49-F238E27FC236}">
                <a16:creationId xmlns:a16="http://schemas.microsoft.com/office/drawing/2014/main" id="{C784D4DD-6264-49AD-9918-FBD46625855E}"/>
              </a:ext>
            </a:extLst>
          </p:cNvPr>
          <p:cNvSpPr txBox="1"/>
          <p:nvPr/>
        </p:nvSpPr>
        <p:spPr>
          <a:xfrm>
            <a:off x="176243" y="5352229"/>
            <a:ext cx="2125403" cy="338554"/>
          </a:xfrm>
          <a:prstGeom prst="rect">
            <a:avLst/>
          </a:prstGeom>
          <a:noFill/>
        </p:spPr>
        <p:txBody>
          <a:bodyPr wrap="square">
            <a:spAutoFit/>
          </a:bodyPr>
          <a:lstStyle/>
          <a:p>
            <a:r>
              <a:rPr lang="en-IN" sz="1600" b="1" dirty="0"/>
              <a:t>Kaoru Ishikawa </a:t>
            </a:r>
          </a:p>
        </p:txBody>
      </p:sp>
      <p:sp>
        <p:nvSpPr>
          <p:cNvPr id="16" name="TextBox 15">
            <a:extLst>
              <a:ext uri="{FF2B5EF4-FFF2-40B4-BE49-F238E27FC236}">
                <a16:creationId xmlns:a16="http://schemas.microsoft.com/office/drawing/2014/main" id="{942B7343-5C6B-4212-AD0C-C8C02C191B76}"/>
              </a:ext>
            </a:extLst>
          </p:cNvPr>
          <p:cNvSpPr txBox="1"/>
          <p:nvPr/>
        </p:nvSpPr>
        <p:spPr>
          <a:xfrm>
            <a:off x="2175933" y="5025215"/>
            <a:ext cx="6968067" cy="1367747"/>
          </a:xfrm>
          <a:prstGeom prst="rect">
            <a:avLst/>
          </a:prstGeom>
          <a:noFill/>
        </p:spPr>
        <p:txBody>
          <a:bodyPr wrap="square">
            <a:spAutoFit/>
          </a:bodyPr>
          <a:lstStyle/>
          <a:p>
            <a:pPr marL="214313" indent="-214313" algn="just">
              <a:lnSpc>
                <a:spcPct val="120000"/>
              </a:lnSpc>
              <a:buFont typeface="Wingdings" panose="05000000000000000000" pitchFamily="2" charset="2"/>
              <a:buChar char="§"/>
            </a:pPr>
            <a:r>
              <a:rPr lang="en-US" sz="1400" dirty="0"/>
              <a:t>Quality management process used in the </a:t>
            </a:r>
            <a:r>
              <a:rPr lang="en-US" sz="1400" b="1" dirty="0"/>
              <a:t>Kawasaki shipyards</a:t>
            </a:r>
            <a:r>
              <a:rPr lang="en-US" sz="1400" dirty="0"/>
              <a:t>.</a:t>
            </a:r>
          </a:p>
          <a:p>
            <a:pPr marL="214313" indent="-214313" algn="just">
              <a:lnSpc>
                <a:spcPct val="120000"/>
              </a:lnSpc>
              <a:buFont typeface="Wingdings" panose="05000000000000000000" pitchFamily="2" charset="2"/>
              <a:buChar char="§"/>
            </a:pPr>
            <a:r>
              <a:rPr lang="en-US" sz="1400" dirty="0"/>
              <a:t>The basic concept was first used in the 1920s, and is considered </a:t>
            </a:r>
            <a:r>
              <a:rPr lang="en-US" sz="1400" b="1" dirty="0"/>
              <a:t>one of the seven basic tools of quality control</a:t>
            </a:r>
            <a:r>
              <a:rPr lang="en-US" sz="1400" dirty="0"/>
              <a:t>.</a:t>
            </a:r>
          </a:p>
          <a:p>
            <a:pPr marL="214313" indent="-214313" algn="just">
              <a:lnSpc>
                <a:spcPct val="120000"/>
              </a:lnSpc>
              <a:buFont typeface="Wingdings" panose="05000000000000000000" pitchFamily="2" charset="2"/>
              <a:buChar char="§"/>
            </a:pPr>
            <a:r>
              <a:rPr lang="en-US" sz="1400" b="1" dirty="0"/>
              <a:t>Mazda Motors </a:t>
            </a:r>
            <a:r>
              <a:rPr lang="en-US" sz="1400" dirty="0"/>
              <a:t>famously used an Ishikawa diagram in the </a:t>
            </a:r>
            <a:r>
              <a:rPr lang="en-US" sz="1400" b="1" dirty="0"/>
              <a:t>development of the Miata (MX5) sports car</a:t>
            </a:r>
            <a:r>
              <a:rPr lang="en-US" sz="1400" dirty="0"/>
              <a:t>.</a:t>
            </a:r>
            <a:endParaRPr lang="en-IN" sz="1400" dirty="0"/>
          </a:p>
        </p:txBody>
      </p:sp>
      <p:cxnSp>
        <p:nvCxnSpPr>
          <p:cNvPr id="14" name="Straight Connector 13">
            <a:extLst>
              <a:ext uri="{FF2B5EF4-FFF2-40B4-BE49-F238E27FC236}">
                <a16:creationId xmlns:a16="http://schemas.microsoft.com/office/drawing/2014/main" id="{41821DDD-69DE-409C-99CA-38C35413EAAA}"/>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8" name="Date Placeholder 2">
            <a:extLst>
              <a:ext uri="{FF2B5EF4-FFF2-40B4-BE49-F238E27FC236}">
                <a16:creationId xmlns:a16="http://schemas.microsoft.com/office/drawing/2014/main" id="{56609857-02AF-42C9-8BE0-23F588FD864B}"/>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9" name="Slide Number Placeholder 3">
            <a:extLst>
              <a:ext uri="{FF2B5EF4-FFF2-40B4-BE49-F238E27FC236}">
                <a16:creationId xmlns:a16="http://schemas.microsoft.com/office/drawing/2014/main" id="{1895FB3D-C2AF-4AF1-A3CC-46F74E7CF85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21</a:t>
            </a:fld>
            <a:endParaRPr lang="en-IN"/>
          </a:p>
        </p:txBody>
      </p:sp>
      <p:sp>
        <p:nvSpPr>
          <p:cNvPr id="20" name="TextBox 19">
            <a:extLst>
              <a:ext uri="{FF2B5EF4-FFF2-40B4-BE49-F238E27FC236}">
                <a16:creationId xmlns:a16="http://schemas.microsoft.com/office/drawing/2014/main" id="{94068D1F-12D6-4E3F-861D-669FF116D8A1}"/>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ROOT-CAUSE ANALYSIS (RCA)</a:t>
            </a:r>
          </a:p>
        </p:txBody>
      </p:sp>
      <p:sp>
        <p:nvSpPr>
          <p:cNvPr id="21" name="TextBox 20">
            <a:extLst>
              <a:ext uri="{FF2B5EF4-FFF2-40B4-BE49-F238E27FC236}">
                <a16:creationId xmlns:a16="http://schemas.microsoft.com/office/drawing/2014/main" id="{E2A6A56B-D1CC-4071-86DD-AC901F922AA5}"/>
              </a:ext>
            </a:extLst>
          </p:cNvPr>
          <p:cNvSpPr txBox="1"/>
          <p:nvPr/>
        </p:nvSpPr>
        <p:spPr>
          <a:xfrm>
            <a:off x="176243" y="5592310"/>
            <a:ext cx="1999690" cy="663515"/>
          </a:xfrm>
          <a:prstGeom prst="rect">
            <a:avLst/>
          </a:prstGeom>
          <a:noFill/>
        </p:spPr>
        <p:txBody>
          <a:bodyPr wrap="square">
            <a:spAutoFit/>
          </a:bodyPr>
          <a:lstStyle/>
          <a:p>
            <a:pPr marL="285750" indent="-285750" algn="just">
              <a:lnSpc>
                <a:spcPct val="120000"/>
              </a:lnSpc>
              <a:buFont typeface="Wingdings" panose="05000000000000000000" pitchFamily="2" charset="2"/>
              <a:buChar char="Ø"/>
            </a:pPr>
            <a:r>
              <a:rPr lang="en-US" sz="1600" dirty="0"/>
              <a:t>Popularized in the </a:t>
            </a:r>
            <a:r>
              <a:rPr lang="en-US" sz="1600" b="1" dirty="0"/>
              <a:t>1960s</a:t>
            </a:r>
            <a:endParaRPr lang="en-US" sz="1600" dirty="0"/>
          </a:p>
        </p:txBody>
      </p:sp>
    </p:spTree>
    <p:extLst>
      <p:ext uri="{BB962C8B-B14F-4D97-AF65-F5344CB8AC3E}">
        <p14:creationId xmlns:p14="http://schemas.microsoft.com/office/powerpoint/2010/main" val="89392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233EF65-1E33-4F38-8C2F-3ADC9FEFE4CC}"/>
              </a:ext>
            </a:extLst>
          </p:cNvPr>
          <p:cNvSpPr txBox="1"/>
          <p:nvPr/>
        </p:nvSpPr>
        <p:spPr>
          <a:xfrm>
            <a:off x="7881131" y="6125518"/>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grpSp>
        <p:nvGrpSpPr>
          <p:cNvPr id="2" name="Group 1">
            <a:extLst>
              <a:ext uri="{FF2B5EF4-FFF2-40B4-BE49-F238E27FC236}">
                <a16:creationId xmlns:a16="http://schemas.microsoft.com/office/drawing/2014/main" id="{A5A1683B-A44E-46D8-AF50-B0D15EBB1FC7}"/>
              </a:ext>
            </a:extLst>
          </p:cNvPr>
          <p:cNvGrpSpPr/>
          <p:nvPr/>
        </p:nvGrpSpPr>
        <p:grpSpPr>
          <a:xfrm>
            <a:off x="253186" y="1121246"/>
            <a:ext cx="8637629" cy="4615509"/>
            <a:chOff x="565638" y="1563692"/>
            <a:chExt cx="7872480" cy="3906159"/>
          </a:xfrm>
        </p:grpSpPr>
        <p:pic>
          <p:nvPicPr>
            <p:cNvPr id="5" name="Picture 4">
              <a:extLst>
                <a:ext uri="{FF2B5EF4-FFF2-40B4-BE49-F238E27FC236}">
                  <a16:creationId xmlns:a16="http://schemas.microsoft.com/office/drawing/2014/main" id="{4CDF1284-B07E-40D8-9A45-AB0BEF252B3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65638" y="1563900"/>
              <a:ext cx="7872480" cy="3905951"/>
            </a:xfrm>
            <a:prstGeom prst="rect">
              <a:avLst/>
            </a:prstGeom>
          </p:spPr>
        </p:pic>
        <p:sp>
          <p:nvSpPr>
            <p:cNvPr id="10" name="Rectangle 9">
              <a:extLst>
                <a:ext uri="{FF2B5EF4-FFF2-40B4-BE49-F238E27FC236}">
                  <a16:creationId xmlns:a16="http://schemas.microsoft.com/office/drawing/2014/main" id="{B7CF3C46-82B1-45CB-8DC3-CACCA4F4C7DE}"/>
                </a:ext>
              </a:extLst>
            </p:cNvPr>
            <p:cNvSpPr/>
            <p:nvPr/>
          </p:nvSpPr>
          <p:spPr>
            <a:xfrm>
              <a:off x="1333335" y="1563897"/>
              <a:ext cx="1540043" cy="378000"/>
            </a:xfrm>
            <a:prstGeom prst="rect">
              <a:avLst/>
            </a:prstGeom>
            <a:solidFill>
              <a:srgbClr val="00B0F0"/>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b="1" dirty="0">
                  <a:solidFill>
                    <a:prstClr val="black"/>
                  </a:solidFill>
                  <a:latin typeface="Calibri" panose="020F0502020204030204"/>
                </a:rPr>
                <a:t>Other Human Errors (16)</a:t>
              </a:r>
              <a:endParaRPr lang="en-IN" sz="1200" b="1"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8C29ECCA-9084-44C3-BA67-08D30E801D2F}"/>
                </a:ext>
              </a:extLst>
            </p:cNvPr>
            <p:cNvSpPr/>
            <p:nvPr/>
          </p:nvSpPr>
          <p:spPr>
            <a:xfrm>
              <a:off x="3155324" y="1563897"/>
              <a:ext cx="1540043" cy="378000"/>
            </a:xfrm>
            <a:prstGeom prst="rect">
              <a:avLst/>
            </a:prstGeom>
            <a:solidFill>
              <a:schemeClr val="accent1">
                <a:lumMod val="60000"/>
                <a:lumOff val="4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b="1" dirty="0">
                  <a:solidFill>
                    <a:prstClr val="black"/>
                  </a:solidFill>
                  <a:latin typeface="Calibri" panose="020F0502020204030204"/>
                </a:rPr>
                <a:t>Maintenance Errors (51)</a:t>
              </a:r>
              <a:endParaRPr lang="en-IN" sz="1200" b="1"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5FD60F2-5137-41FE-A270-DAA256254988}"/>
                </a:ext>
              </a:extLst>
            </p:cNvPr>
            <p:cNvSpPr/>
            <p:nvPr/>
          </p:nvSpPr>
          <p:spPr>
            <a:xfrm>
              <a:off x="5291188" y="1563692"/>
              <a:ext cx="1540043" cy="378000"/>
            </a:xfrm>
            <a:prstGeom prst="rect">
              <a:avLst/>
            </a:prstGeom>
            <a:solidFill>
              <a:schemeClr val="accent6">
                <a:lumMod val="60000"/>
                <a:lumOff val="4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b="1" dirty="0">
                  <a:solidFill>
                    <a:prstClr val="black"/>
                  </a:solidFill>
                  <a:latin typeface="Calibri" panose="020F0502020204030204"/>
                </a:rPr>
                <a:t>Operation Errors</a:t>
              </a:r>
            </a:p>
            <a:p>
              <a:pPr algn="ctr" defTabSz="685800">
                <a:defRPr/>
              </a:pPr>
              <a:r>
                <a:rPr lang="en-US" sz="1200" b="1" dirty="0">
                  <a:solidFill>
                    <a:prstClr val="black"/>
                  </a:solidFill>
                  <a:latin typeface="Calibri" panose="020F0502020204030204"/>
                </a:rPr>
                <a:t>(55)</a:t>
              </a:r>
              <a:endParaRPr lang="en-IN" sz="1200" b="1" dirty="0">
                <a:solidFill>
                  <a:prstClr val="black"/>
                </a:solidFill>
                <a:latin typeface="Calibri" panose="020F0502020204030204"/>
              </a:endParaRPr>
            </a:p>
          </p:txBody>
        </p:sp>
        <p:sp>
          <p:nvSpPr>
            <p:cNvPr id="15" name="Rectangle 14">
              <a:extLst>
                <a:ext uri="{FF2B5EF4-FFF2-40B4-BE49-F238E27FC236}">
                  <a16:creationId xmlns:a16="http://schemas.microsoft.com/office/drawing/2014/main" id="{C5821AAB-3938-4626-9A62-5977E8D84A0E}"/>
                </a:ext>
              </a:extLst>
            </p:cNvPr>
            <p:cNvSpPr/>
            <p:nvPr/>
          </p:nvSpPr>
          <p:spPr>
            <a:xfrm>
              <a:off x="1074788" y="5057214"/>
              <a:ext cx="1540043" cy="378000"/>
            </a:xfrm>
            <a:prstGeom prst="rect">
              <a:avLst/>
            </a:prstGeom>
            <a:solidFill>
              <a:schemeClr val="accent6">
                <a:lumMod val="75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b="1" dirty="0">
                  <a:solidFill>
                    <a:prstClr val="white"/>
                  </a:solidFill>
                  <a:latin typeface="Calibri" panose="020F0502020204030204"/>
                </a:rPr>
                <a:t>Mother Nature</a:t>
              </a:r>
            </a:p>
            <a:p>
              <a:pPr algn="ctr" defTabSz="685800">
                <a:defRPr/>
              </a:pPr>
              <a:r>
                <a:rPr lang="en-US" sz="1200" b="1" dirty="0">
                  <a:solidFill>
                    <a:prstClr val="white"/>
                  </a:solidFill>
                  <a:latin typeface="Calibri" panose="020F0502020204030204"/>
                </a:rPr>
                <a:t>Environmental (1)</a:t>
              </a:r>
              <a:endParaRPr lang="en-IN" sz="1200" b="1"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7E3EDE51-1249-4B07-8160-B2DEBFF50A95}"/>
                </a:ext>
              </a:extLst>
            </p:cNvPr>
            <p:cNvSpPr/>
            <p:nvPr/>
          </p:nvSpPr>
          <p:spPr>
            <a:xfrm>
              <a:off x="2951971" y="5057214"/>
              <a:ext cx="1540043" cy="378000"/>
            </a:xfrm>
            <a:prstGeom prst="rect">
              <a:avLst/>
            </a:prstGeom>
            <a:solidFill>
              <a:srgbClr val="C00000"/>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b="1" dirty="0">
                  <a:solidFill>
                    <a:prstClr val="white"/>
                  </a:solidFill>
                  <a:latin typeface="Calibri" panose="020F0502020204030204"/>
                </a:rPr>
                <a:t>Violent Reaction</a:t>
              </a:r>
            </a:p>
            <a:p>
              <a:pPr algn="ctr" defTabSz="685800">
                <a:defRPr/>
              </a:pPr>
              <a:r>
                <a:rPr lang="en-US" sz="1200" b="1" dirty="0">
                  <a:solidFill>
                    <a:prstClr val="white"/>
                  </a:solidFill>
                  <a:latin typeface="Calibri" panose="020F0502020204030204"/>
                </a:rPr>
                <a:t>(11)</a:t>
              </a:r>
              <a:endParaRPr lang="en-IN" sz="1200" b="1"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EDA95D05-BB5F-4FC6-84E9-9538AA90C22E}"/>
                </a:ext>
              </a:extLst>
            </p:cNvPr>
            <p:cNvSpPr/>
            <p:nvPr/>
          </p:nvSpPr>
          <p:spPr>
            <a:xfrm>
              <a:off x="5041121" y="5057214"/>
              <a:ext cx="1540043" cy="378000"/>
            </a:xfrm>
            <a:prstGeom prst="rect">
              <a:avLst/>
            </a:prstGeom>
            <a:solidFill>
              <a:schemeClr val="accent2">
                <a:lumMod val="60000"/>
                <a:lumOff val="4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b="1" dirty="0">
                  <a:solidFill>
                    <a:prstClr val="black"/>
                  </a:solidFill>
                  <a:latin typeface="Calibri" panose="020F0502020204030204"/>
                </a:rPr>
                <a:t>Mechanical Failures</a:t>
              </a:r>
            </a:p>
            <a:p>
              <a:pPr algn="ctr" defTabSz="685800">
                <a:defRPr/>
              </a:pPr>
              <a:r>
                <a:rPr lang="en-US" sz="1200" b="1" dirty="0">
                  <a:solidFill>
                    <a:prstClr val="black"/>
                  </a:solidFill>
                  <a:latin typeface="Calibri" panose="020F0502020204030204"/>
                </a:rPr>
                <a:t>(33)</a:t>
              </a:r>
              <a:endParaRPr lang="en-IN" sz="1200" b="1" dirty="0">
                <a:solidFill>
                  <a:prstClr val="black"/>
                </a:solidFill>
                <a:latin typeface="Calibri" panose="020F0502020204030204"/>
              </a:endParaRPr>
            </a:p>
          </p:txBody>
        </p:sp>
      </p:grpSp>
      <p:cxnSp>
        <p:nvCxnSpPr>
          <p:cNvPr id="19" name="Straight Connector 18">
            <a:extLst>
              <a:ext uri="{FF2B5EF4-FFF2-40B4-BE49-F238E27FC236}">
                <a16:creationId xmlns:a16="http://schemas.microsoft.com/office/drawing/2014/main" id="{9C7D48BC-F3D4-4F14-AB79-D63B94ADDD9D}"/>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20" name="Date Placeholder 2">
            <a:extLst>
              <a:ext uri="{FF2B5EF4-FFF2-40B4-BE49-F238E27FC236}">
                <a16:creationId xmlns:a16="http://schemas.microsoft.com/office/drawing/2014/main" id="{9CEFB535-0D2A-4456-8372-E2C2869834E9}"/>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21" name="Slide Number Placeholder 3">
            <a:extLst>
              <a:ext uri="{FF2B5EF4-FFF2-40B4-BE49-F238E27FC236}">
                <a16:creationId xmlns:a16="http://schemas.microsoft.com/office/drawing/2014/main" id="{0C4D2496-EDCE-4D4D-AD61-E55838FD4412}"/>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22</a:t>
            </a:fld>
            <a:endParaRPr lang="en-IN"/>
          </a:p>
        </p:txBody>
      </p:sp>
      <p:sp>
        <p:nvSpPr>
          <p:cNvPr id="22" name="TextBox 21">
            <a:extLst>
              <a:ext uri="{FF2B5EF4-FFF2-40B4-BE49-F238E27FC236}">
                <a16:creationId xmlns:a16="http://schemas.microsoft.com/office/drawing/2014/main" id="{9CFB4C2B-1655-487A-B143-37DD22C1C236}"/>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ROOT-CAUSE ANALYSIS (RCA)</a:t>
            </a:r>
          </a:p>
        </p:txBody>
      </p:sp>
      <p:sp>
        <p:nvSpPr>
          <p:cNvPr id="24" name="TextBox 23">
            <a:extLst>
              <a:ext uri="{FF2B5EF4-FFF2-40B4-BE49-F238E27FC236}">
                <a16:creationId xmlns:a16="http://schemas.microsoft.com/office/drawing/2014/main" id="{2FB2306A-E872-467A-B340-360710B144BA}"/>
              </a:ext>
            </a:extLst>
          </p:cNvPr>
          <p:cNvSpPr txBox="1"/>
          <p:nvPr/>
        </p:nvSpPr>
        <p:spPr>
          <a:xfrm>
            <a:off x="3509299" y="5877276"/>
            <a:ext cx="2125403" cy="338554"/>
          </a:xfrm>
          <a:prstGeom prst="rect">
            <a:avLst/>
          </a:prstGeom>
          <a:noFill/>
        </p:spPr>
        <p:txBody>
          <a:bodyPr wrap="square">
            <a:spAutoFit/>
          </a:bodyPr>
          <a:lstStyle/>
          <a:p>
            <a:pPr algn="ctr"/>
            <a:r>
              <a:rPr lang="en-US" sz="1600" b="1" dirty="0">
                <a:solidFill>
                  <a:srgbClr val="0000FF"/>
                </a:solidFill>
              </a:rPr>
              <a:t>ISHIKAWA DIAGRAM</a:t>
            </a:r>
            <a:endParaRPr lang="en-IN" sz="1600" b="1" dirty="0">
              <a:solidFill>
                <a:srgbClr val="0000FF"/>
              </a:solidFill>
            </a:endParaRPr>
          </a:p>
        </p:txBody>
      </p:sp>
    </p:spTree>
    <p:extLst>
      <p:ext uri="{BB962C8B-B14F-4D97-AF65-F5344CB8AC3E}">
        <p14:creationId xmlns:p14="http://schemas.microsoft.com/office/powerpoint/2010/main" val="324324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996D03-6F0D-448D-A72C-6AB0EC4F8FE3}"/>
              </a:ext>
            </a:extLst>
          </p:cNvPr>
          <p:cNvPicPr>
            <a:picLocks noChangeAspect="1"/>
          </p:cNvPicPr>
          <p:nvPr/>
        </p:nvPicPr>
        <p:blipFill rotWithShape="1">
          <a:blip r:embed="rId13"/>
          <a:srcRect l="7358" t="3388" r="7442" b="6028"/>
          <a:stretch/>
        </p:blipFill>
        <p:spPr>
          <a:xfrm>
            <a:off x="272408" y="958568"/>
            <a:ext cx="3808525" cy="2964453"/>
          </a:xfrm>
          <a:prstGeom prst="rect">
            <a:avLst/>
          </a:prstGeom>
        </p:spPr>
      </p:pic>
      <p:sp>
        <p:nvSpPr>
          <p:cNvPr id="16" name="TextBox 15">
            <a:extLst>
              <a:ext uri="{FF2B5EF4-FFF2-40B4-BE49-F238E27FC236}">
                <a16:creationId xmlns:a16="http://schemas.microsoft.com/office/drawing/2014/main" id="{F3C8F144-1377-42B5-B807-ABFB0CF83BF1}"/>
              </a:ext>
            </a:extLst>
          </p:cNvPr>
          <p:cNvSpPr txBox="1"/>
          <p:nvPr/>
        </p:nvSpPr>
        <p:spPr>
          <a:xfrm>
            <a:off x="6921338" y="2787721"/>
            <a:ext cx="1890547" cy="300082"/>
          </a:xfrm>
          <a:prstGeom prst="rect">
            <a:avLst/>
          </a:prstGeom>
          <a:noFill/>
        </p:spPr>
        <p:txBody>
          <a:bodyPr wrap="square">
            <a:spAutoFit/>
          </a:bodyPr>
          <a:lstStyle/>
          <a:p>
            <a:r>
              <a:rPr lang="en-IN" sz="1350" dirty="0"/>
              <a:t>= Total Raw Materials</a:t>
            </a:r>
          </a:p>
        </p:txBody>
      </p:sp>
      <p:sp>
        <p:nvSpPr>
          <p:cNvPr id="21" name="TextBox 20">
            <a:extLst>
              <a:ext uri="{FF2B5EF4-FFF2-40B4-BE49-F238E27FC236}">
                <a16:creationId xmlns:a16="http://schemas.microsoft.com/office/drawing/2014/main" id="{DD8B0EE7-3B82-4BD2-906D-49FD2BE1FA6C}"/>
              </a:ext>
            </a:extLst>
          </p:cNvPr>
          <p:cNvSpPr txBox="1"/>
          <p:nvPr/>
        </p:nvSpPr>
        <p:spPr>
          <a:xfrm>
            <a:off x="6930479" y="3094785"/>
            <a:ext cx="1935162" cy="300082"/>
          </a:xfrm>
          <a:prstGeom prst="rect">
            <a:avLst/>
          </a:prstGeom>
          <a:noFill/>
        </p:spPr>
        <p:txBody>
          <a:bodyPr wrap="square">
            <a:spAutoFit/>
          </a:bodyPr>
          <a:lstStyle/>
          <a:p>
            <a:r>
              <a:rPr lang="en-IN" sz="1350" dirty="0"/>
              <a:t>= Total Products.</a:t>
            </a:r>
          </a:p>
        </p:txBody>
      </p:sp>
      <p:grpSp>
        <p:nvGrpSpPr>
          <p:cNvPr id="12" name="Group 11">
            <a:extLst>
              <a:ext uri="{FF2B5EF4-FFF2-40B4-BE49-F238E27FC236}">
                <a16:creationId xmlns:a16="http://schemas.microsoft.com/office/drawing/2014/main" id="{FBFE0216-16AA-456F-8FC0-5480C1EDFC95}"/>
              </a:ext>
            </a:extLst>
          </p:cNvPr>
          <p:cNvGrpSpPr/>
          <p:nvPr/>
        </p:nvGrpSpPr>
        <p:grpSpPr>
          <a:xfrm>
            <a:off x="3952261" y="944088"/>
            <a:ext cx="5000624" cy="3293209"/>
            <a:chOff x="3952261" y="944088"/>
            <a:chExt cx="5000624" cy="3293209"/>
          </a:xfrm>
        </p:grpSpPr>
        <p:sp>
          <p:nvSpPr>
            <p:cNvPr id="10" name="TextBox 9">
              <a:extLst>
                <a:ext uri="{FF2B5EF4-FFF2-40B4-BE49-F238E27FC236}">
                  <a16:creationId xmlns:a16="http://schemas.microsoft.com/office/drawing/2014/main" id="{028A6C60-4A4A-4158-9AF1-57B45C2C9600}"/>
                </a:ext>
              </a:extLst>
            </p:cNvPr>
            <p:cNvSpPr txBox="1"/>
            <p:nvPr/>
          </p:nvSpPr>
          <p:spPr>
            <a:xfrm>
              <a:off x="3952261" y="944088"/>
              <a:ext cx="5000624" cy="3293209"/>
            </a:xfrm>
            <a:prstGeom prst="rect">
              <a:avLst/>
            </a:prstGeom>
            <a:noFill/>
          </p:spPr>
          <p:txBody>
            <a:bodyPr wrap="square">
              <a:spAutoFit/>
            </a:bodyPr>
            <a:lstStyle/>
            <a:p>
              <a:pPr marL="214313" indent="-214313">
                <a:buFont typeface="Wingdings" panose="05000000000000000000" pitchFamily="2" charset="2"/>
                <a:buChar char="§"/>
              </a:pPr>
              <a:r>
                <a:rPr lang="en-IN" sz="1600" dirty="0"/>
                <a:t>The law of conservation of mass leads to a mass or a material balance.</a:t>
              </a:r>
            </a:p>
            <a:p>
              <a:pPr algn="ctr"/>
              <a:r>
                <a:rPr lang="en-IN" sz="1600" dirty="0"/>
                <a:t>Mass In = Mass Out + Mass Stored</a:t>
              </a:r>
            </a:p>
            <a:p>
              <a:pPr lvl="1"/>
              <a:endParaRPr lang="en-IN" sz="1600" dirty="0"/>
            </a:p>
            <a:p>
              <a:pPr marL="214313" indent="-214313">
                <a:buFont typeface="Wingdings" panose="05000000000000000000" pitchFamily="2" charset="2"/>
                <a:buChar char="§"/>
              </a:pPr>
              <a:r>
                <a:rPr lang="en-IN" sz="1600" dirty="0"/>
                <a:t>Raw Materials = Products + Wastes + Stored Materials.</a:t>
              </a:r>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p:txBody>
        </p:sp>
        <p:pic>
          <p:nvPicPr>
            <p:cNvPr id="5" name="Picture 4">
              <a:extLst>
                <a:ext uri="{FF2B5EF4-FFF2-40B4-BE49-F238E27FC236}">
                  <a16:creationId xmlns:a16="http://schemas.microsoft.com/office/drawing/2014/main" id="{CFDC3FBB-CFF5-48F5-9231-53B7B7EDEB25}"/>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4536975" y="2339693"/>
              <a:ext cx="3904000" cy="256000"/>
            </a:xfrm>
            <a:prstGeom prst="rect">
              <a:avLst/>
            </a:prstGeom>
          </p:spPr>
        </p:pic>
        <p:pic>
          <p:nvPicPr>
            <p:cNvPr id="14" name="Picture 13">
              <a:extLst>
                <a:ext uri="{FF2B5EF4-FFF2-40B4-BE49-F238E27FC236}">
                  <a16:creationId xmlns:a16="http://schemas.microsoft.com/office/drawing/2014/main" id="{DD433B20-54C2-4509-AC7D-5DDFFD9835F4}"/>
                </a:ext>
              </a:extLst>
            </p:cNvPr>
            <p:cNvPicPr>
              <a:picLocks noChangeAspect="1"/>
            </p:cNvPicPr>
            <p:nvPr>
              <p:custDataLst>
                <p:tags r:id="rId8"/>
              </p:custDataLst>
            </p:nvPr>
          </p:nvPicPr>
          <p:blipFill>
            <a:blip r:embed="rId15">
              <a:extLst>
                <a:ext uri="{28A0092B-C50C-407E-A947-70E740481C1C}">
                  <a14:useLocalDpi xmlns:a14="http://schemas.microsoft.com/office/drawing/2010/main" val="0"/>
                </a:ext>
              </a:extLst>
            </a:blip>
            <a:stretch>
              <a:fillRect/>
            </a:stretch>
          </p:blipFill>
          <p:spPr>
            <a:xfrm>
              <a:off x="4304851" y="2854876"/>
              <a:ext cx="2628571" cy="160000"/>
            </a:xfrm>
            <a:prstGeom prst="rect">
              <a:avLst/>
            </a:prstGeom>
          </p:spPr>
        </p:pic>
        <p:pic>
          <p:nvPicPr>
            <p:cNvPr id="19" name="Picture 18">
              <a:extLst>
                <a:ext uri="{FF2B5EF4-FFF2-40B4-BE49-F238E27FC236}">
                  <a16:creationId xmlns:a16="http://schemas.microsoft.com/office/drawing/2014/main" id="{DA4A479E-D781-48B8-AA62-320DC3AAA7C9}"/>
                </a:ext>
              </a:extLst>
            </p:cNvPr>
            <p:cNvPicPr>
              <a:picLocks noChangeAspect="1"/>
            </p:cNvPicPr>
            <p:nvPr>
              <p:custDataLst>
                <p:tags r:id="rId9"/>
              </p:custDataLst>
            </p:nvPr>
          </p:nvPicPr>
          <p:blipFill>
            <a:blip r:embed="rId16">
              <a:extLst>
                <a:ext uri="{28A0092B-C50C-407E-A947-70E740481C1C}">
                  <a14:useLocalDpi xmlns:a14="http://schemas.microsoft.com/office/drawing/2010/main" val="0"/>
                </a:ext>
              </a:extLst>
            </a:blip>
            <a:stretch>
              <a:fillRect/>
            </a:stretch>
          </p:blipFill>
          <p:spPr>
            <a:xfrm>
              <a:off x="4304850" y="3161940"/>
              <a:ext cx="2637714" cy="160000"/>
            </a:xfrm>
            <a:prstGeom prst="rect">
              <a:avLst/>
            </a:prstGeom>
          </p:spPr>
        </p:pic>
        <p:pic>
          <p:nvPicPr>
            <p:cNvPr id="31" name="Picture 30">
              <a:extLst>
                <a:ext uri="{FF2B5EF4-FFF2-40B4-BE49-F238E27FC236}">
                  <a16:creationId xmlns:a16="http://schemas.microsoft.com/office/drawing/2014/main" id="{C050CF03-3F4C-4637-B033-CA65B2CF6D97}"/>
                </a:ext>
              </a:extLst>
            </p:cNvPr>
            <p:cNvPicPr>
              <a:picLocks noChangeAspect="1"/>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4300279" y="3478494"/>
              <a:ext cx="2821713" cy="160000"/>
            </a:xfrm>
            <a:prstGeom prst="rect">
              <a:avLst/>
            </a:prstGeom>
          </p:spPr>
        </p:pic>
        <p:pic>
          <p:nvPicPr>
            <p:cNvPr id="29" name="Picture 28">
              <a:extLst>
                <a:ext uri="{FF2B5EF4-FFF2-40B4-BE49-F238E27FC236}">
                  <a16:creationId xmlns:a16="http://schemas.microsoft.com/office/drawing/2014/main" id="{6B4B59DE-3A73-49AD-9089-4A6B81A4AC3C}"/>
                </a:ext>
              </a:extLst>
            </p:cNvPr>
            <p:cNvPicPr>
              <a:picLocks noChangeAspect="1"/>
            </p:cNvPicPr>
            <p:nvPr>
              <p:custDataLst>
                <p:tags r:id="rId11"/>
              </p:custDataLst>
            </p:nvPr>
          </p:nvPicPr>
          <p:blipFill>
            <a:blip r:embed="rId18">
              <a:extLst>
                <a:ext uri="{28A0092B-C50C-407E-A947-70E740481C1C}">
                  <a14:useLocalDpi xmlns:a14="http://schemas.microsoft.com/office/drawing/2010/main" val="0"/>
                </a:ext>
              </a:extLst>
            </a:blip>
            <a:stretch>
              <a:fillRect/>
            </a:stretch>
          </p:blipFill>
          <p:spPr>
            <a:xfrm>
              <a:off x="4304850" y="3795701"/>
              <a:ext cx="2571427" cy="160000"/>
            </a:xfrm>
            <a:prstGeom prst="rect">
              <a:avLst/>
            </a:prstGeom>
          </p:spPr>
        </p:pic>
      </p:grpSp>
      <p:sp>
        <p:nvSpPr>
          <p:cNvPr id="25" name="TextBox 24">
            <a:extLst>
              <a:ext uri="{FF2B5EF4-FFF2-40B4-BE49-F238E27FC236}">
                <a16:creationId xmlns:a16="http://schemas.microsoft.com/office/drawing/2014/main" id="{31DFC9C3-5E82-47E5-91A7-4D4E7DA55B1D}"/>
              </a:ext>
            </a:extLst>
          </p:cNvPr>
          <p:cNvSpPr txBox="1"/>
          <p:nvPr/>
        </p:nvSpPr>
        <p:spPr>
          <a:xfrm>
            <a:off x="7109907" y="3411339"/>
            <a:ext cx="2284412" cy="300082"/>
          </a:xfrm>
          <a:prstGeom prst="rect">
            <a:avLst/>
          </a:prstGeom>
          <a:noFill/>
        </p:spPr>
        <p:txBody>
          <a:bodyPr wrap="square">
            <a:spAutoFit/>
          </a:bodyPr>
          <a:lstStyle/>
          <a:p>
            <a:r>
              <a:rPr lang="en-IN" sz="1350" dirty="0"/>
              <a:t>= Total Waste Products</a:t>
            </a:r>
          </a:p>
        </p:txBody>
      </p:sp>
      <p:sp>
        <p:nvSpPr>
          <p:cNvPr id="27" name="TextBox 26">
            <a:extLst>
              <a:ext uri="{FF2B5EF4-FFF2-40B4-BE49-F238E27FC236}">
                <a16:creationId xmlns:a16="http://schemas.microsoft.com/office/drawing/2014/main" id="{01630A9C-0E52-49D1-B1BC-AB3638E9FCBC}"/>
              </a:ext>
            </a:extLst>
          </p:cNvPr>
          <p:cNvSpPr txBox="1"/>
          <p:nvPr/>
        </p:nvSpPr>
        <p:spPr>
          <a:xfrm>
            <a:off x="6930481" y="3728545"/>
            <a:ext cx="2010321" cy="300082"/>
          </a:xfrm>
          <a:prstGeom prst="rect">
            <a:avLst/>
          </a:prstGeom>
          <a:noFill/>
        </p:spPr>
        <p:txBody>
          <a:bodyPr wrap="square">
            <a:spAutoFit/>
          </a:bodyPr>
          <a:lstStyle/>
          <a:p>
            <a:r>
              <a:rPr lang="en-IN" sz="1350" dirty="0"/>
              <a:t>= Total Stored Products.</a:t>
            </a:r>
          </a:p>
        </p:txBody>
      </p:sp>
      <p:grpSp>
        <p:nvGrpSpPr>
          <p:cNvPr id="18" name="Group 17">
            <a:extLst>
              <a:ext uri="{FF2B5EF4-FFF2-40B4-BE49-F238E27FC236}">
                <a16:creationId xmlns:a16="http://schemas.microsoft.com/office/drawing/2014/main" id="{FBE5EF5A-CEC2-4A30-9857-B818327ACFC9}"/>
              </a:ext>
            </a:extLst>
          </p:cNvPr>
          <p:cNvGrpSpPr/>
          <p:nvPr/>
        </p:nvGrpSpPr>
        <p:grpSpPr>
          <a:xfrm>
            <a:off x="204577" y="4016024"/>
            <a:ext cx="5446424" cy="689069"/>
            <a:chOff x="204577" y="4049892"/>
            <a:chExt cx="5446424" cy="689069"/>
          </a:xfrm>
        </p:grpSpPr>
        <p:sp>
          <p:nvSpPr>
            <p:cNvPr id="34" name="TextBox 33">
              <a:extLst>
                <a:ext uri="{FF2B5EF4-FFF2-40B4-BE49-F238E27FC236}">
                  <a16:creationId xmlns:a16="http://schemas.microsoft.com/office/drawing/2014/main" id="{136589EF-2B59-430F-9EB3-276B2E2404A8}"/>
                </a:ext>
              </a:extLst>
            </p:cNvPr>
            <p:cNvSpPr txBox="1"/>
            <p:nvPr/>
          </p:nvSpPr>
          <p:spPr>
            <a:xfrm>
              <a:off x="204577" y="4049892"/>
              <a:ext cx="4695825" cy="338554"/>
            </a:xfrm>
            <a:prstGeom prst="rect">
              <a:avLst/>
            </a:prstGeom>
            <a:noFill/>
          </p:spPr>
          <p:txBody>
            <a:bodyPr wrap="square">
              <a:spAutoFit/>
            </a:bodyPr>
            <a:lstStyle/>
            <a:p>
              <a:pPr marL="214313" indent="-214313">
                <a:buFont typeface="Wingdings" panose="05000000000000000000" pitchFamily="2" charset="2"/>
                <a:buChar char="§"/>
              </a:pPr>
              <a:r>
                <a:rPr lang="en-IN" sz="1600" dirty="0"/>
                <a:t>Energy In = Energy Out + Energy Stored</a:t>
              </a:r>
            </a:p>
          </p:txBody>
        </p:sp>
        <p:pic>
          <p:nvPicPr>
            <p:cNvPr id="17" name="Picture 16">
              <a:extLst>
                <a:ext uri="{FF2B5EF4-FFF2-40B4-BE49-F238E27FC236}">
                  <a16:creationId xmlns:a16="http://schemas.microsoft.com/office/drawing/2014/main" id="{C1404DF8-76CE-47E9-B41F-AF72B926048C}"/>
                </a:ext>
              </a:extLst>
            </p:cNvPr>
            <p:cNvPicPr>
              <a:picLocks noChangeAspect="1"/>
            </p:cNvPicPr>
            <p:nvPr>
              <p:custDataLst>
                <p:tags r:id="rId6"/>
              </p:custDataLst>
            </p:nvPr>
          </p:nvPicPr>
          <p:blipFill>
            <a:blip r:embed="rId19">
              <a:extLst>
                <a:ext uri="{28A0092B-C50C-407E-A947-70E740481C1C}">
                  <a14:useLocalDpi xmlns:a14="http://schemas.microsoft.com/office/drawing/2010/main" val="0"/>
                </a:ext>
              </a:extLst>
            </a:blip>
            <a:stretch>
              <a:fillRect/>
            </a:stretch>
          </p:blipFill>
          <p:spPr>
            <a:xfrm>
              <a:off x="532829" y="4482961"/>
              <a:ext cx="5118172" cy="256000"/>
            </a:xfrm>
            <a:prstGeom prst="rect">
              <a:avLst/>
            </a:prstGeom>
          </p:spPr>
        </p:pic>
      </p:grpSp>
      <p:grpSp>
        <p:nvGrpSpPr>
          <p:cNvPr id="60" name="Group 59">
            <a:extLst>
              <a:ext uri="{FF2B5EF4-FFF2-40B4-BE49-F238E27FC236}">
                <a16:creationId xmlns:a16="http://schemas.microsoft.com/office/drawing/2014/main" id="{6AA24C12-0946-4968-A24B-8DA845A2D78B}"/>
              </a:ext>
            </a:extLst>
          </p:cNvPr>
          <p:cNvGrpSpPr/>
          <p:nvPr/>
        </p:nvGrpSpPr>
        <p:grpSpPr>
          <a:xfrm>
            <a:off x="443664" y="4960108"/>
            <a:ext cx="9125366" cy="1116420"/>
            <a:chOff x="591551" y="4715508"/>
            <a:chExt cx="12167155" cy="1488560"/>
          </a:xfrm>
        </p:grpSpPr>
        <p:pic>
          <p:nvPicPr>
            <p:cNvPr id="40" name="Picture 39">
              <a:extLst>
                <a:ext uri="{FF2B5EF4-FFF2-40B4-BE49-F238E27FC236}">
                  <a16:creationId xmlns:a16="http://schemas.microsoft.com/office/drawing/2014/main" id="{73B83438-7B94-4454-814E-EAC3540A7D2E}"/>
                </a:ext>
              </a:extLst>
            </p:cNvPr>
            <p:cNvPicPr>
              <a:picLocks noChangeAspect="1"/>
            </p:cNvPicPr>
            <p:nvPr>
              <p:custDataLst>
                <p:tags r:id="rId1"/>
              </p:custDataLst>
            </p:nvPr>
          </p:nvPicPr>
          <p:blipFill>
            <a:blip r:embed="rId20">
              <a:extLst>
                <a:ext uri="{28A0092B-C50C-407E-A947-70E740481C1C}">
                  <a14:useLocalDpi xmlns:a14="http://schemas.microsoft.com/office/drawing/2010/main" val="0"/>
                </a:ext>
              </a:extLst>
            </a:blip>
            <a:stretch>
              <a:fillRect/>
            </a:stretch>
          </p:blipFill>
          <p:spPr>
            <a:xfrm>
              <a:off x="653991" y="4782494"/>
              <a:ext cx="3111617" cy="220952"/>
            </a:xfrm>
            <a:prstGeom prst="rect">
              <a:avLst/>
            </a:prstGeom>
          </p:spPr>
        </p:pic>
        <p:pic>
          <p:nvPicPr>
            <p:cNvPr id="43" name="Picture 42">
              <a:extLst>
                <a:ext uri="{FF2B5EF4-FFF2-40B4-BE49-F238E27FC236}">
                  <a16:creationId xmlns:a16="http://schemas.microsoft.com/office/drawing/2014/main" id="{8C14AD77-A508-494F-884B-661E8705EA91}"/>
                </a:ext>
              </a:extLst>
            </p:cNvPr>
            <p:cNvPicPr>
              <a:picLocks noChangeAspect="1"/>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653991" y="5308615"/>
              <a:ext cx="3116188" cy="220952"/>
            </a:xfrm>
            <a:prstGeom prst="rect">
              <a:avLst/>
            </a:prstGeom>
          </p:spPr>
        </p:pic>
        <p:pic>
          <p:nvPicPr>
            <p:cNvPr id="46" name="Picture 45">
              <a:extLst>
                <a:ext uri="{FF2B5EF4-FFF2-40B4-BE49-F238E27FC236}">
                  <a16:creationId xmlns:a16="http://schemas.microsoft.com/office/drawing/2014/main" id="{08566950-668D-49D4-A9B4-B28407419B0C}"/>
                </a:ext>
              </a:extLst>
            </p:cNvPr>
            <p:cNvPicPr>
              <a:picLocks noChangeAspect="1"/>
            </p:cNvPicPr>
            <p:nvPr>
              <p:custDataLst>
                <p:tags r:id="rId3"/>
              </p:custDataLst>
            </p:nvPr>
          </p:nvPicPr>
          <p:blipFill>
            <a:blip r:embed="rId22">
              <a:extLst>
                <a:ext uri="{28A0092B-C50C-407E-A947-70E740481C1C}">
                  <a14:useLocalDpi xmlns:a14="http://schemas.microsoft.com/office/drawing/2010/main" val="0"/>
                </a:ext>
              </a:extLst>
            </a:blip>
            <a:stretch>
              <a:fillRect/>
            </a:stretch>
          </p:blipFill>
          <p:spPr>
            <a:xfrm>
              <a:off x="591551" y="5891849"/>
              <a:ext cx="3239617" cy="220952"/>
            </a:xfrm>
            <a:prstGeom prst="rect">
              <a:avLst/>
            </a:prstGeom>
          </p:spPr>
        </p:pic>
        <p:pic>
          <p:nvPicPr>
            <p:cNvPr id="49" name="Picture 48">
              <a:extLst>
                <a:ext uri="{FF2B5EF4-FFF2-40B4-BE49-F238E27FC236}">
                  <a16:creationId xmlns:a16="http://schemas.microsoft.com/office/drawing/2014/main" id="{1C3C5B3E-72EE-4F40-A2A7-CBAC1DA58E7E}"/>
                </a:ext>
              </a:extLst>
            </p:cNvPr>
            <p:cNvPicPr>
              <a:picLocks noChangeAspect="1"/>
            </p:cNvPicPr>
            <p:nvPr>
              <p:custDataLst>
                <p:tags r:id="rId4"/>
              </p:custDataLst>
            </p:nvPr>
          </p:nvPicPr>
          <p:blipFill>
            <a:blip r:embed="rId23">
              <a:extLst>
                <a:ext uri="{28A0092B-C50C-407E-A947-70E740481C1C}">
                  <a14:useLocalDpi xmlns:a14="http://schemas.microsoft.com/office/drawing/2010/main" val="0"/>
                </a:ext>
              </a:extLst>
            </a:blip>
            <a:stretch>
              <a:fillRect/>
            </a:stretch>
          </p:blipFill>
          <p:spPr>
            <a:xfrm>
              <a:off x="6667895" y="4801225"/>
              <a:ext cx="3082665" cy="220952"/>
            </a:xfrm>
            <a:prstGeom prst="rect">
              <a:avLst/>
            </a:prstGeom>
          </p:spPr>
        </p:pic>
        <p:pic>
          <p:nvPicPr>
            <p:cNvPr id="52" name="Picture 51">
              <a:extLst>
                <a:ext uri="{FF2B5EF4-FFF2-40B4-BE49-F238E27FC236}">
                  <a16:creationId xmlns:a16="http://schemas.microsoft.com/office/drawing/2014/main" id="{E08A72F4-FD34-403B-AD33-0F66936C7F7D}"/>
                </a:ext>
              </a:extLst>
            </p:cNvPr>
            <p:cNvPicPr>
              <a:picLocks noChangeAspect="1"/>
            </p:cNvPicPr>
            <p:nvPr>
              <p:custDataLst>
                <p:tags r:id="rId5"/>
              </p:custDataLst>
            </p:nvPr>
          </p:nvPicPr>
          <p:blipFill>
            <a:blip r:embed="rId24">
              <a:extLst>
                <a:ext uri="{28A0092B-C50C-407E-A947-70E740481C1C}">
                  <a14:useLocalDpi xmlns:a14="http://schemas.microsoft.com/office/drawing/2010/main" val="0"/>
                </a:ext>
              </a:extLst>
            </a:blip>
            <a:stretch>
              <a:fillRect/>
            </a:stretch>
          </p:blipFill>
          <p:spPr>
            <a:xfrm>
              <a:off x="6667895" y="5515755"/>
              <a:ext cx="3071998" cy="220952"/>
            </a:xfrm>
            <a:prstGeom prst="rect">
              <a:avLst/>
            </a:prstGeom>
          </p:spPr>
        </p:pic>
        <p:sp>
          <p:nvSpPr>
            <p:cNvPr id="55" name="TextBox 54">
              <a:extLst>
                <a:ext uri="{FF2B5EF4-FFF2-40B4-BE49-F238E27FC236}">
                  <a16:creationId xmlns:a16="http://schemas.microsoft.com/office/drawing/2014/main" id="{F9C5920E-DF9F-4DC9-B7A3-1D71C2358BF2}"/>
                </a:ext>
              </a:extLst>
            </p:cNvPr>
            <p:cNvSpPr txBox="1"/>
            <p:nvPr/>
          </p:nvSpPr>
          <p:spPr>
            <a:xfrm>
              <a:off x="3765608" y="4715508"/>
              <a:ext cx="3008145" cy="369332"/>
            </a:xfrm>
            <a:prstGeom prst="rect">
              <a:avLst/>
            </a:prstGeom>
            <a:noFill/>
          </p:spPr>
          <p:txBody>
            <a:bodyPr wrap="square">
              <a:spAutoFit/>
            </a:bodyPr>
            <a:lstStyle/>
            <a:p>
              <a:r>
                <a:rPr lang="en-IN" sz="1200" dirty="0"/>
                <a:t>= Total Energy of Raw Materials</a:t>
              </a:r>
            </a:p>
          </p:txBody>
        </p:sp>
        <p:sp>
          <p:nvSpPr>
            <p:cNvPr id="56" name="TextBox 55">
              <a:extLst>
                <a:ext uri="{FF2B5EF4-FFF2-40B4-BE49-F238E27FC236}">
                  <a16:creationId xmlns:a16="http://schemas.microsoft.com/office/drawing/2014/main" id="{B7FD7AC8-DBB7-4478-ACC7-C5B906B6E6B1}"/>
                </a:ext>
              </a:extLst>
            </p:cNvPr>
            <p:cNvSpPr txBox="1"/>
            <p:nvPr/>
          </p:nvSpPr>
          <p:spPr>
            <a:xfrm>
              <a:off x="9750561" y="4723693"/>
              <a:ext cx="3008145" cy="369332"/>
            </a:xfrm>
            <a:prstGeom prst="rect">
              <a:avLst/>
            </a:prstGeom>
            <a:noFill/>
          </p:spPr>
          <p:txBody>
            <a:bodyPr wrap="square">
              <a:spAutoFit/>
            </a:bodyPr>
            <a:lstStyle/>
            <a:p>
              <a:r>
                <a:rPr lang="en-IN" sz="1200" dirty="0"/>
                <a:t>= Total Energy Lost</a:t>
              </a:r>
            </a:p>
          </p:txBody>
        </p:sp>
        <p:sp>
          <p:nvSpPr>
            <p:cNvPr id="57" name="TextBox 56">
              <a:extLst>
                <a:ext uri="{FF2B5EF4-FFF2-40B4-BE49-F238E27FC236}">
                  <a16:creationId xmlns:a16="http://schemas.microsoft.com/office/drawing/2014/main" id="{355BED8B-54BD-44FF-85F6-2D0F1446D722}"/>
                </a:ext>
              </a:extLst>
            </p:cNvPr>
            <p:cNvSpPr txBox="1"/>
            <p:nvPr/>
          </p:nvSpPr>
          <p:spPr>
            <a:xfrm>
              <a:off x="3773983" y="5834736"/>
              <a:ext cx="3008145" cy="369332"/>
            </a:xfrm>
            <a:prstGeom prst="rect">
              <a:avLst/>
            </a:prstGeom>
            <a:noFill/>
          </p:spPr>
          <p:txBody>
            <a:bodyPr wrap="square">
              <a:spAutoFit/>
            </a:bodyPr>
            <a:lstStyle/>
            <a:p>
              <a:r>
                <a:rPr lang="en-IN" sz="1200" dirty="0"/>
                <a:t>= Total Energy of Wastes</a:t>
              </a:r>
            </a:p>
          </p:txBody>
        </p:sp>
        <p:sp>
          <p:nvSpPr>
            <p:cNvPr id="58" name="TextBox 57">
              <a:extLst>
                <a:ext uri="{FF2B5EF4-FFF2-40B4-BE49-F238E27FC236}">
                  <a16:creationId xmlns:a16="http://schemas.microsoft.com/office/drawing/2014/main" id="{71B072A3-EAAF-4FEA-A751-95EDB74409E5}"/>
                </a:ext>
              </a:extLst>
            </p:cNvPr>
            <p:cNvSpPr txBox="1"/>
            <p:nvPr/>
          </p:nvSpPr>
          <p:spPr>
            <a:xfrm>
              <a:off x="3773983" y="5255581"/>
              <a:ext cx="3008145" cy="369332"/>
            </a:xfrm>
            <a:prstGeom prst="rect">
              <a:avLst/>
            </a:prstGeom>
            <a:noFill/>
          </p:spPr>
          <p:txBody>
            <a:bodyPr wrap="square">
              <a:spAutoFit/>
            </a:bodyPr>
            <a:lstStyle/>
            <a:p>
              <a:r>
                <a:rPr lang="en-IN" sz="1200" dirty="0"/>
                <a:t>= Total Energy of Products</a:t>
              </a:r>
            </a:p>
          </p:txBody>
        </p:sp>
        <p:sp>
          <p:nvSpPr>
            <p:cNvPr id="59" name="TextBox 58">
              <a:extLst>
                <a:ext uri="{FF2B5EF4-FFF2-40B4-BE49-F238E27FC236}">
                  <a16:creationId xmlns:a16="http://schemas.microsoft.com/office/drawing/2014/main" id="{E5C175EC-FB16-4E67-A053-8D780EA1BE12}"/>
                </a:ext>
              </a:extLst>
            </p:cNvPr>
            <p:cNvSpPr txBox="1"/>
            <p:nvPr/>
          </p:nvSpPr>
          <p:spPr>
            <a:xfrm>
              <a:off x="9750561" y="5456955"/>
              <a:ext cx="3008145" cy="369332"/>
            </a:xfrm>
            <a:prstGeom prst="rect">
              <a:avLst/>
            </a:prstGeom>
            <a:noFill/>
          </p:spPr>
          <p:txBody>
            <a:bodyPr wrap="square">
              <a:spAutoFit/>
            </a:bodyPr>
            <a:lstStyle/>
            <a:p>
              <a:r>
                <a:rPr lang="en-IN" sz="1200" dirty="0"/>
                <a:t>= Total Energy Stored</a:t>
              </a:r>
            </a:p>
          </p:txBody>
        </p:sp>
      </p:grpSp>
      <p:sp>
        <p:nvSpPr>
          <p:cNvPr id="62" name="TextBox 61">
            <a:extLst>
              <a:ext uri="{FF2B5EF4-FFF2-40B4-BE49-F238E27FC236}">
                <a16:creationId xmlns:a16="http://schemas.microsoft.com/office/drawing/2014/main" id="{90475DA0-2594-4C5B-B492-225E78B2E363}"/>
              </a:ext>
            </a:extLst>
          </p:cNvPr>
          <p:cNvSpPr txBox="1"/>
          <p:nvPr/>
        </p:nvSpPr>
        <p:spPr>
          <a:xfrm>
            <a:off x="96030" y="644038"/>
            <a:ext cx="4348970" cy="307777"/>
          </a:xfrm>
          <a:prstGeom prst="rect">
            <a:avLst/>
          </a:prstGeom>
          <a:noFill/>
        </p:spPr>
        <p:txBody>
          <a:bodyPr wrap="square" rtlCol="0">
            <a:spAutoFit/>
          </a:bodyPr>
          <a:lstStyle/>
          <a:p>
            <a:pPr algn="ctr"/>
            <a:r>
              <a:rPr lang="en-US" sz="1400" dirty="0">
                <a:solidFill>
                  <a:srgbClr val="0000FF"/>
                </a:solidFill>
              </a:rPr>
              <a:t>Relevant to Chemical Process Calculations Course also</a:t>
            </a:r>
            <a:endParaRPr lang="en-IN" sz="1400" dirty="0">
              <a:solidFill>
                <a:srgbClr val="0000FF"/>
              </a:solidFill>
            </a:endParaRPr>
          </a:p>
        </p:txBody>
      </p:sp>
      <p:sp>
        <p:nvSpPr>
          <p:cNvPr id="63" name="TextBox 62">
            <a:extLst>
              <a:ext uri="{FF2B5EF4-FFF2-40B4-BE49-F238E27FC236}">
                <a16:creationId xmlns:a16="http://schemas.microsoft.com/office/drawing/2014/main" id="{0FA5838A-F0FB-43C5-BB4C-7B5FE519AC52}"/>
              </a:ext>
            </a:extLst>
          </p:cNvPr>
          <p:cNvSpPr txBox="1"/>
          <p:nvPr/>
        </p:nvSpPr>
        <p:spPr>
          <a:xfrm>
            <a:off x="7768246" y="6099153"/>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35" name="Straight Connector 34">
            <a:extLst>
              <a:ext uri="{FF2B5EF4-FFF2-40B4-BE49-F238E27FC236}">
                <a16:creationId xmlns:a16="http://schemas.microsoft.com/office/drawing/2014/main" id="{15855802-8C04-4E04-829D-EAF34A5D177A}"/>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6" name="Date Placeholder 2">
            <a:extLst>
              <a:ext uri="{FF2B5EF4-FFF2-40B4-BE49-F238E27FC236}">
                <a16:creationId xmlns:a16="http://schemas.microsoft.com/office/drawing/2014/main" id="{82744BBF-B665-4B75-8D27-0754DE3918F5}"/>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37" name="Slide Number Placeholder 3">
            <a:extLst>
              <a:ext uri="{FF2B5EF4-FFF2-40B4-BE49-F238E27FC236}">
                <a16:creationId xmlns:a16="http://schemas.microsoft.com/office/drawing/2014/main" id="{9FA0568D-92B3-4ECF-BA55-0FA336B0121F}"/>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23</a:t>
            </a:fld>
            <a:endParaRPr lang="en-IN"/>
          </a:p>
        </p:txBody>
      </p:sp>
      <p:sp>
        <p:nvSpPr>
          <p:cNvPr id="38" name="TextBox 37">
            <a:extLst>
              <a:ext uri="{FF2B5EF4-FFF2-40B4-BE49-F238E27FC236}">
                <a16:creationId xmlns:a16="http://schemas.microsoft.com/office/drawing/2014/main" id="{03B85FC2-98D3-410B-A0A7-6B1E399CFAD4}"/>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ENERGY &amp; MATERIAL BALANACES (EMB)</a:t>
            </a:r>
          </a:p>
        </p:txBody>
      </p:sp>
    </p:spTree>
    <p:extLst>
      <p:ext uri="{BB962C8B-B14F-4D97-AF65-F5344CB8AC3E}">
        <p14:creationId xmlns:p14="http://schemas.microsoft.com/office/powerpoint/2010/main" val="176182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A239F2B-BBD9-44D8-804A-78EB02D11673}"/>
              </a:ext>
            </a:extLst>
          </p:cNvPr>
          <p:cNvSpPr txBox="1"/>
          <p:nvPr/>
        </p:nvSpPr>
        <p:spPr>
          <a:xfrm>
            <a:off x="190500" y="865813"/>
            <a:ext cx="8763000" cy="1077218"/>
          </a:xfrm>
          <a:prstGeom prst="rect">
            <a:avLst/>
          </a:prstGeom>
          <a:noFill/>
        </p:spPr>
        <p:txBody>
          <a:bodyPr wrap="square">
            <a:spAutoFit/>
          </a:bodyPr>
          <a:lstStyle/>
          <a:p>
            <a:pPr algn="just"/>
            <a:r>
              <a:rPr lang="en-US" sz="1600" b="1" dirty="0">
                <a:solidFill>
                  <a:srgbClr val="C00000"/>
                </a:solidFill>
              </a:rPr>
              <a:t>Q. </a:t>
            </a:r>
            <a:r>
              <a:rPr lang="en-US" sz="1600" b="1" dirty="0"/>
              <a:t>Skim milk is prepared by the removal of some of the fat from whole milk. This skim milk is found to contain 90.5% water, 3.5% protein, 5.1% carbohydrate, 0.1% fat and 0.8% ash. If the original milk contained 4.5% fat, calculate its composition assuming that fat only was removed to make the skim milk and that there are no losses in processing.</a:t>
            </a:r>
            <a:endParaRPr lang="en-IN" sz="1600" b="1" dirty="0"/>
          </a:p>
        </p:txBody>
      </p:sp>
      <p:sp>
        <p:nvSpPr>
          <p:cNvPr id="12" name="TextBox 11">
            <a:extLst>
              <a:ext uri="{FF2B5EF4-FFF2-40B4-BE49-F238E27FC236}">
                <a16:creationId xmlns:a16="http://schemas.microsoft.com/office/drawing/2014/main" id="{4A98C776-EEFA-45ED-8E14-2BE6016D3138}"/>
              </a:ext>
            </a:extLst>
          </p:cNvPr>
          <p:cNvSpPr txBox="1"/>
          <p:nvPr/>
        </p:nvSpPr>
        <p:spPr>
          <a:xfrm>
            <a:off x="311152" y="1979836"/>
            <a:ext cx="8528051" cy="4278094"/>
          </a:xfrm>
          <a:prstGeom prst="rect">
            <a:avLst/>
          </a:prstGeom>
          <a:noFill/>
        </p:spPr>
        <p:txBody>
          <a:bodyPr wrap="square">
            <a:spAutoFit/>
          </a:bodyPr>
          <a:lstStyle/>
          <a:p>
            <a:r>
              <a:rPr lang="en-IN" sz="1600" dirty="0"/>
              <a:t>Basis: 100 kg of skim milk.</a:t>
            </a:r>
          </a:p>
          <a:p>
            <a:endParaRPr lang="en-IN" sz="1600" dirty="0"/>
          </a:p>
          <a:p>
            <a:r>
              <a:rPr lang="en-IN" sz="1600" dirty="0"/>
              <a:t>This contains, therefore, 0.1 kg of fat. Let the fat which was removed from it to make skim milk be x kg.</a:t>
            </a:r>
          </a:p>
          <a:p>
            <a:endParaRPr lang="en-IN" sz="1600" dirty="0"/>
          </a:p>
          <a:p>
            <a:r>
              <a:rPr lang="en-IN" sz="1600" dirty="0"/>
              <a:t>Total original fat = (x + 0.1)kg</a:t>
            </a:r>
          </a:p>
          <a:p>
            <a:endParaRPr lang="en-IN" sz="1600" dirty="0"/>
          </a:p>
          <a:p>
            <a:r>
              <a:rPr lang="en-IN" sz="1600" dirty="0"/>
              <a:t>Total original mass = (100 + x) kg</a:t>
            </a:r>
          </a:p>
          <a:p>
            <a:endParaRPr lang="en-IN" sz="1600" dirty="0"/>
          </a:p>
          <a:p>
            <a:r>
              <a:rPr lang="en-IN" sz="1600" dirty="0"/>
              <a:t>and as it is known that the original fat content was 4.5% so,</a:t>
            </a:r>
          </a:p>
          <a:p>
            <a:endParaRPr lang="en-IN" sz="1600" dirty="0"/>
          </a:p>
          <a:p>
            <a:r>
              <a:rPr lang="en-IN" sz="1600" dirty="0"/>
              <a:t>(x + 0.1) / (100 + x) = 0.045</a:t>
            </a:r>
          </a:p>
          <a:p>
            <a:r>
              <a:rPr lang="en-IN" sz="1600" dirty="0"/>
              <a:t>where = x + 0.1 = 0.045(100 + x)</a:t>
            </a:r>
          </a:p>
          <a:p>
            <a:r>
              <a:rPr lang="en-IN" sz="1600" dirty="0"/>
              <a:t>x = 4.6 kg</a:t>
            </a:r>
          </a:p>
          <a:p>
            <a:endParaRPr lang="en-IN" sz="1600" dirty="0"/>
          </a:p>
          <a:p>
            <a:r>
              <a:rPr lang="en-IN" sz="1600" dirty="0"/>
              <a:t>So, the composition of the whole milk is then fat = 4.5%, water = 90.5/104.6 = 86.5%, protein = 3.5/104.6 = 3.3%, carbohydrate= 5.1/104.6 = 4.9% and ash = 0.8%</a:t>
            </a:r>
          </a:p>
        </p:txBody>
      </p:sp>
      <p:cxnSp>
        <p:nvCxnSpPr>
          <p:cNvPr id="10" name="Straight Connector 9">
            <a:extLst>
              <a:ext uri="{FF2B5EF4-FFF2-40B4-BE49-F238E27FC236}">
                <a16:creationId xmlns:a16="http://schemas.microsoft.com/office/drawing/2014/main" id="{9E1BCE51-D061-4262-A540-7104E4E7E723}"/>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3" name="Date Placeholder 2">
            <a:extLst>
              <a:ext uri="{FF2B5EF4-FFF2-40B4-BE49-F238E27FC236}">
                <a16:creationId xmlns:a16="http://schemas.microsoft.com/office/drawing/2014/main" id="{F002B606-4AA0-4139-BE87-9377D033DD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4" name="Slide Number Placeholder 3">
            <a:extLst>
              <a:ext uri="{FF2B5EF4-FFF2-40B4-BE49-F238E27FC236}">
                <a16:creationId xmlns:a16="http://schemas.microsoft.com/office/drawing/2014/main" id="{5C2EDFEA-C372-4A9B-BB95-6B54BD4F9CD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24</a:t>
            </a:fld>
            <a:endParaRPr lang="en-IN"/>
          </a:p>
        </p:txBody>
      </p:sp>
      <p:sp>
        <p:nvSpPr>
          <p:cNvPr id="15" name="TextBox 14">
            <a:extLst>
              <a:ext uri="{FF2B5EF4-FFF2-40B4-BE49-F238E27FC236}">
                <a16:creationId xmlns:a16="http://schemas.microsoft.com/office/drawing/2014/main" id="{2FE185DF-88BC-4445-9B72-4E4CBEC1C369}"/>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ENERGY &amp; MATERIAL BALANACES (EMB)</a:t>
            </a:r>
          </a:p>
        </p:txBody>
      </p:sp>
    </p:spTree>
    <p:extLst>
      <p:ext uri="{BB962C8B-B14F-4D97-AF65-F5344CB8AC3E}">
        <p14:creationId xmlns:p14="http://schemas.microsoft.com/office/powerpoint/2010/main" val="174648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A239F2B-BBD9-44D8-804A-78EB02D11673}"/>
              </a:ext>
            </a:extLst>
          </p:cNvPr>
          <p:cNvSpPr txBox="1"/>
          <p:nvPr/>
        </p:nvSpPr>
        <p:spPr>
          <a:xfrm>
            <a:off x="190500" y="1143533"/>
            <a:ext cx="8763000" cy="4278094"/>
          </a:xfrm>
          <a:prstGeom prst="rect">
            <a:avLst/>
          </a:prstGeom>
          <a:noFill/>
        </p:spPr>
        <p:txBody>
          <a:bodyPr wrap="square">
            <a:spAutoFit/>
          </a:bodyPr>
          <a:lstStyle/>
          <a:p>
            <a:pPr algn="just"/>
            <a:r>
              <a:rPr lang="en-US" sz="1600" b="1" dirty="0">
                <a:solidFill>
                  <a:srgbClr val="C00000"/>
                </a:solidFill>
              </a:rPr>
              <a:t>Q1. </a:t>
            </a:r>
            <a:r>
              <a:rPr lang="en-US" sz="1600" dirty="0"/>
              <a:t>If 35,000 kg of whole milk containing 4% fat is to be separated in a 6 hour period into skim milk with 0.45% fat and cream with 45% fat, what are the flow rates of the two output streams from a continuous centrifuge which accomplishes this separation? Basis: 1 hour's flow of whole milk.</a:t>
            </a:r>
          </a:p>
          <a:p>
            <a:pPr algn="just"/>
            <a:endParaRPr lang="en-US" sz="1600" b="1" dirty="0"/>
          </a:p>
          <a:p>
            <a:pPr algn="just"/>
            <a:r>
              <a:rPr lang="en-US" sz="1600" b="1" dirty="0">
                <a:solidFill>
                  <a:srgbClr val="C00000"/>
                </a:solidFill>
              </a:rPr>
              <a:t>Q2. </a:t>
            </a:r>
            <a:r>
              <a:rPr lang="en-US" sz="1600" dirty="0"/>
              <a:t>An autoclave contains 1000 cans of pea soup. It is heated to an overall temperature of 100 °C. If the cans are to be cooled to 40 °C before leaving the autoclave, how much cooling water is required if it enters at 15 °C and leaves at 35 °C?</a:t>
            </a:r>
          </a:p>
          <a:p>
            <a:pPr algn="just"/>
            <a:r>
              <a:rPr lang="en-US" sz="1600" dirty="0"/>
              <a:t>The specific heats of the pea soup and the can metal are respectively 4.1 kJ/ kg °C and 0.50 kJ/ kg °C. The weight of each can is 60g and it contains 0.45 kg of pea soup. Assume that the heat content of the autoclave walls above 40 °C is 1.6 × 10</a:t>
            </a:r>
            <a:r>
              <a:rPr lang="en-US" sz="1600" baseline="30000" dirty="0"/>
              <a:t>4</a:t>
            </a:r>
            <a:r>
              <a:rPr lang="en-US" sz="1600" dirty="0"/>
              <a:t> kJ and that there is no heat loss through the walls.</a:t>
            </a:r>
          </a:p>
          <a:p>
            <a:pPr algn="just"/>
            <a:endParaRPr lang="en-US" sz="1600" dirty="0"/>
          </a:p>
          <a:p>
            <a:pPr algn="just"/>
            <a:r>
              <a:rPr lang="en-US" sz="1600" b="1" dirty="0">
                <a:solidFill>
                  <a:srgbClr val="C00000"/>
                </a:solidFill>
              </a:rPr>
              <a:t>Q3.</a:t>
            </a:r>
            <a:r>
              <a:rPr lang="en-US" sz="1600" dirty="0"/>
              <a:t> A fabric filter (bag filter) is used to remove the dust from the inlet gas stream so that outlet gas stream meets the required emission standards in cement, fertilizer and other chemical industries. During an air pollution monitoring study, the inlet gas stream to a bag filter is 1,69,920 m</a:t>
            </a:r>
            <a:r>
              <a:rPr lang="en-US" sz="1600" baseline="30000" dirty="0"/>
              <a:t>3</a:t>
            </a:r>
            <a:r>
              <a:rPr lang="en-US" sz="1600" dirty="0"/>
              <a:t>/</a:t>
            </a:r>
            <a:r>
              <a:rPr lang="en-US" sz="1600" dirty="0" err="1"/>
              <a:t>hr</a:t>
            </a:r>
            <a:r>
              <a:rPr lang="en-US" sz="1600" dirty="0"/>
              <a:t> and the dust loading is 4577 mg/m</a:t>
            </a:r>
            <a:r>
              <a:rPr lang="en-US" sz="1600" baseline="30000" dirty="0"/>
              <a:t>3</a:t>
            </a:r>
            <a:r>
              <a:rPr lang="en-US" sz="1600" dirty="0"/>
              <a:t>. The outlet gas stream from the bag filter is 1,85,040 m</a:t>
            </a:r>
            <a:r>
              <a:rPr lang="en-US" sz="1600" baseline="30000" dirty="0"/>
              <a:t>3</a:t>
            </a:r>
            <a:r>
              <a:rPr lang="en-US" sz="1600" dirty="0"/>
              <a:t>/</a:t>
            </a:r>
            <a:r>
              <a:rPr lang="en-US" sz="1600" dirty="0" err="1"/>
              <a:t>hr</a:t>
            </a:r>
            <a:r>
              <a:rPr lang="en-US" sz="1600" dirty="0"/>
              <a:t> and the dust loading is 57 mg/m</a:t>
            </a:r>
            <a:r>
              <a:rPr lang="en-US" sz="1600" baseline="30000" dirty="0"/>
              <a:t>3</a:t>
            </a:r>
            <a:r>
              <a:rPr lang="en-US" sz="1600" dirty="0"/>
              <a:t>. What is the maximum quantity of ash that will have to be removed per hour from the bag filter hopper based on these test results?</a:t>
            </a:r>
            <a:endParaRPr lang="en-IN" sz="1600" dirty="0"/>
          </a:p>
        </p:txBody>
      </p:sp>
      <p:sp>
        <p:nvSpPr>
          <p:cNvPr id="10" name="TextBox 9">
            <a:extLst>
              <a:ext uri="{FF2B5EF4-FFF2-40B4-BE49-F238E27FC236}">
                <a16:creationId xmlns:a16="http://schemas.microsoft.com/office/drawing/2014/main" id="{0677877B-4C53-4F62-AC0E-F0CDBB3510AD}"/>
              </a:ext>
            </a:extLst>
          </p:cNvPr>
          <p:cNvSpPr txBox="1"/>
          <p:nvPr/>
        </p:nvSpPr>
        <p:spPr>
          <a:xfrm>
            <a:off x="176244" y="722791"/>
            <a:ext cx="5467350" cy="338554"/>
          </a:xfrm>
          <a:prstGeom prst="rect">
            <a:avLst/>
          </a:prstGeom>
          <a:noFill/>
        </p:spPr>
        <p:txBody>
          <a:bodyPr wrap="square">
            <a:spAutoFit/>
          </a:bodyPr>
          <a:lstStyle/>
          <a:p>
            <a:r>
              <a:rPr lang="en-US" sz="1600" b="1" dirty="0">
                <a:solidFill>
                  <a:srgbClr val="291973"/>
                </a:solidFill>
                <a:latin typeface="Calibri" panose="020F0502020204030204" pitchFamily="34" charset="0"/>
                <a:ea typeface="Calibri" panose="020F0502020204030204" pitchFamily="34" charset="0"/>
                <a:cs typeface="Calibri" panose="020F0502020204030204" pitchFamily="34" charset="0"/>
              </a:rPr>
              <a:t>ASSIGNMENT</a:t>
            </a:r>
          </a:p>
        </p:txBody>
      </p:sp>
      <p:sp>
        <p:nvSpPr>
          <p:cNvPr id="13" name="TextBox 12">
            <a:extLst>
              <a:ext uri="{FF2B5EF4-FFF2-40B4-BE49-F238E27FC236}">
                <a16:creationId xmlns:a16="http://schemas.microsoft.com/office/drawing/2014/main" id="{4842B093-4304-4E72-9B0F-35214BEC5A2D}"/>
              </a:ext>
            </a:extLst>
          </p:cNvPr>
          <p:cNvSpPr txBox="1"/>
          <p:nvPr/>
        </p:nvSpPr>
        <p:spPr>
          <a:xfrm>
            <a:off x="1838325" y="5529562"/>
            <a:ext cx="5467350" cy="461665"/>
          </a:xfrm>
          <a:prstGeom prst="rect">
            <a:avLst/>
          </a:prstGeom>
          <a:noFill/>
        </p:spPr>
        <p:txBody>
          <a:bodyPr wrap="square">
            <a:spAutoFit/>
          </a:bodyPr>
          <a:lstStyle/>
          <a:p>
            <a:pPr algn="ctr"/>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Submission: Next Class</a:t>
            </a:r>
          </a:p>
        </p:txBody>
      </p:sp>
      <p:cxnSp>
        <p:nvCxnSpPr>
          <p:cNvPr id="12" name="Straight Connector 11">
            <a:extLst>
              <a:ext uri="{FF2B5EF4-FFF2-40B4-BE49-F238E27FC236}">
                <a16:creationId xmlns:a16="http://schemas.microsoft.com/office/drawing/2014/main" id="{5CF4636A-2CAE-4DB7-B067-E722E716C8FC}"/>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4" name="Date Placeholder 2">
            <a:extLst>
              <a:ext uri="{FF2B5EF4-FFF2-40B4-BE49-F238E27FC236}">
                <a16:creationId xmlns:a16="http://schemas.microsoft.com/office/drawing/2014/main" id="{9567EB62-46D3-45F9-A45F-8546874EE6A3}"/>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5" name="Slide Number Placeholder 3">
            <a:extLst>
              <a:ext uri="{FF2B5EF4-FFF2-40B4-BE49-F238E27FC236}">
                <a16:creationId xmlns:a16="http://schemas.microsoft.com/office/drawing/2014/main" id="{0EE82F31-3CB1-4A43-AEC6-361F4AA90562}"/>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25</a:t>
            </a:fld>
            <a:endParaRPr lang="en-IN"/>
          </a:p>
        </p:txBody>
      </p:sp>
      <p:sp>
        <p:nvSpPr>
          <p:cNvPr id="16" name="TextBox 15">
            <a:extLst>
              <a:ext uri="{FF2B5EF4-FFF2-40B4-BE49-F238E27FC236}">
                <a16:creationId xmlns:a16="http://schemas.microsoft.com/office/drawing/2014/main" id="{C1FFB767-843D-42B0-99B9-857856C60CE8}"/>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ENERGY &amp; MATERIAL BALANACES (EMB)</a:t>
            </a:r>
          </a:p>
        </p:txBody>
      </p:sp>
    </p:spTree>
    <p:extLst>
      <p:ext uri="{BB962C8B-B14F-4D97-AF65-F5344CB8AC3E}">
        <p14:creationId xmlns:p14="http://schemas.microsoft.com/office/powerpoint/2010/main" val="1674244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26</a:t>
            </a:fld>
            <a:endParaRPr lang="en-IN"/>
          </a:p>
        </p:txBody>
      </p:sp>
      <p:pic>
        <p:nvPicPr>
          <p:cNvPr id="7" name="Picture 6">
            <a:extLst>
              <a:ext uri="{FF2B5EF4-FFF2-40B4-BE49-F238E27FC236}">
                <a16:creationId xmlns:a16="http://schemas.microsoft.com/office/drawing/2014/main" id="{C6891252-21C7-4634-9A43-69A6CC6E2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55" y="726495"/>
            <a:ext cx="8281246" cy="5325313"/>
          </a:xfrm>
          <a:prstGeom prst="rect">
            <a:avLst/>
          </a:prstGeom>
        </p:spPr>
      </p:pic>
      <p:sp>
        <p:nvSpPr>
          <p:cNvPr id="9" name="Rectangle 8">
            <a:extLst>
              <a:ext uri="{FF2B5EF4-FFF2-40B4-BE49-F238E27FC236}">
                <a16:creationId xmlns:a16="http://schemas.microsoft.com/office/drawing/2014/main" id="{3B283921-0665-45F2-93AC-145201F442C2}"/>
              </a:ext>
            </a:extLst>
          </p:cNvPr>
          <p:cNvSpPr/>
          <p:nvPr/>
        </p:nvSpPr>
        <p:spPr>
          <a:xfrm>
            <a:off x="4248555" y="3271833"/>
            <a:ext cx="1102377" cy="3143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KPI</a:t>
            </a:r>
            <a:endParaRPr lang="en-IN" b="1" dirty="0"/>
          </a:p>
        </p:txBody>
      </p:sp>
      <p:sp>
        <p:nvSpPr>
          <p:cNvPr id="10" name="TextBox 9">
            <a:extLst>
              <a:ext uri="{FF2B5EF4-FFF2-40B4-BE49-F238E27FC236}">
                <a16:creationId xmlns:a16="http://schemas.microsoft.com/office/drawing/2014/main" id="{DB3BB15C-FC35-44F3-A3DC-72FF0F6669E4}"/>
              </a:ext>
            </a:extLst>
          </p:cNvPr>
          <p:cNvSpPr txBox="1"/>
          <p:nvPr/>
        </p:nvSpPr>
        <p:spPr>
          <a:xfrm>
            <a:off x="7734379" y="6051808"/>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1" name="Straight Connector 10">
            <a:extLst>
              <a:ext uri="{FF2B5EF4-FFF2-40B4-BE49-F238E27FC236}">
                <a16:creationId xmlns:a16="http://schemas.microsoft.com/office/drawing/2014/main" id="{3A85C30F-263E-40B1-8939-C1A6E57DC60B}"/>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075308-BDB2-49C1-A624-0A2E89B53E03}"/>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KEY PERFORMANCE INDICATOR (KPI)</a:t>
            </a:r>
          </a:p>
        </p:txBody>
      </p:sp>
    </p:spTree>
    <p:extLst>
      <p:ext uri="{BB962C8B-B14F-4D97-AF65-F5344CB8AC3E}">
        <p14:creationId xmlns:p14="http://schemas.microsoft.com/office/powerpoint/2010/main" val="1819661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27</a:t>
            </a:fld>
            <a:endParaRPr lang="en-IN"/>
          </a:p>
        </p:txBody>
      </p:sp>
      <p:pic>
        <p:nvPicPr>
          <p:cNvPr id="6" name="Picture 5">
            <a:extLst>
              <a:ext uri="{FF2B5EF4-FFF2-40B4-BE49-F238E27FC236}">
                <a16:creationId xmlns:a16="http://schemas.microsoft.com/office/drawing/2014/main" id="{69826A2B-9479-4798-A0D5-18975DE40C72}"/>
              </a:ext>
            </a:extLst>
          </p:cNvPr>
          <p:cNvPicPr>
            <a:picLocks noChangeAspect="1"/>
          </p:cNvPicPr>
          <p:nvPr/>
        </p:nvPicPr>
        <p:blipFill>
          <a:blip r:embed="rId2"/>
          <a:stretch>
            <a:fillRect/>
          </a:stretch>
        </p:blipFill>
        <p:spPr>
          <a:xfrm>
            <a:off x="92325" y="1500354"/>
            <a:ext cx="8959350" cy="3857293"/>
          </a:xfrm>
          <a:prstGeom prst="rect">
            <a:avLst/>
          </a:prstGeom>
        </p:spPr>
      </p:pic>
      <p:sp>
        <p:nvSpPr>
          <p:cNvPr id="13" name="TextBox 12">
            <a:extLst>
              <a:ext uri="{FF2B5EF4-FFF2-40B4-BE49-F238E27FC236}">
                <a16:creationId xmlns:a16="http://schemas.microsoft.com/office/drawing/2014/main" id="{60F5F233-A233-4522-A192-071EB3354CBA}"/>
              </a:ext>
            </a:extLst>
          </p:cNvPr>
          <p:cNvSpPr txBox="1"/>
          <p:nvPr/>
        </p:nvSpPr>
        <p:spPr>
          <a:xfrm>
            <a:off x="2284784" y="997304"/>
            <a:ext cx="4574432" cy="369332"/>
          </a:xfrm>
          <a:prstGeom prst="rect">
            <a:avLst/>
          </a:prstGeom>
          <a:noFill/>
        </p:spPr>
        <p:txBody>
          <a:bodyPr wrap="square">
            <a:spAutoFit/>
          </a:bodyPr>
          <a:lstStyle/>
          <a:p>
            <a:pPr algn="ctr"/>
            <a:r>
              <a:rPr lang="en-US" b="1" dirty="0"/>
              <a:t>Essential KPIs for Oil Refining and Processing</a:t>
            </a:r>
            <a:endParaRPr lang="en-IN" b="1" dirty="0"/>
          </a:p>
        </p:txBody>
      </p:sp>
      <p:sp>
        <p:nvSpPr>
          <p:cNvPr id="14" name="TextBox 13">
            <a:extLst>
              <a:ext uri="{FF2B5EF4-FFF2-40B4-BE49-F238E27FC236}">
                <a16:creationId xmlns:a16="http://schemas.microsoft.com/office/drawing/2014/main" id="{7CE738D5-D72E-48B3-9C69-6EC8DF7BE340}"/>
              </a:ext>
            </a:extLst>
          </p:cNvPr>
          <p:cNvSpPr txBox="1"/>
          <p:nvPr/>
        </p:nvSpPr>
        <p:spPr>
          <a:xfrm>
            <a:off x="7785180" y="5991227"/>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9" name="Straight Connector 8">
            <a:extLst>
              <a:ext uri="{FF2B5EF4-FFF2-40B4-BE49-F238E27FC236}">
                <a16:creationId xmlns:a16="http://schemas.microsoft.com/office/drawing/2014/main" id="{13245FDF-2F93-497E-99F1-6E39D6A975B9}"/>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9F511B-5C7B-478F-8B75-902B5378F734}"/>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KEY PERFORMANCE INDICATOR (KPI)</a:t>
            </a:r>
          </a:p>
        </p:txBody>
      </p:sp>
    </p:spTree>
    <p:extLst>
      <p:ext uri="{BB962C8B-B14F-4D97-AF65-F5344CB8AC3E}">
        <p14:creationId xmlns:p14="http://schemas.microsoft.com/office/powerpoint/2010/main" val="2140449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28</a:t>
            </a:fld>
            <a:endParaRPr lang="en-IN"/>
          </a:p>
        </p:txBody>
      </p:sp>
      <p:sp>
        <p:nvSpPr>
          <p:cNvPr id="14" name="TextBox 13">
            <a:extLst>
              <a:ext uri="{FF2B5EF4-FFF2-40B4-BE49-F238E27FC236}">
                <a16:creationId xmlns:a16="http://schemas.microsoft.com/office/drawing/2014/main" id="{EBEF566F-1C89-41BA-9992-0348AA79926F}"/>
              </a:ext>
            </a:extLst>
          </p:cNvPr>
          <p:cNvSpPr txBox="1"/>
          <p:nvPr/>
        </p:nvSpPr>
        <p:spPr>
          <a:xfrm>
            <a:off x="139703" y="772492"/>
            <a:ext cx="8718415" cy="2357248"/>
          </a:xfrm>
          <a:prstGeom prst="rect">
            <a:avLst/>
          </a:prstGeom>
          <a:noFill/>
        </p:spPr>
        <p:txBody>
          <a:bodyPr wrap="square">
            <a:spAutoFit/>
          </a:bodyPr>
          <a:lstStyle/>
          <a:p>
            <a:pPr marL="214313" indent="-214313" algn="just">
              <a:lnSpc>
                <a:spcPct val="125000"/>
              </a:lnSpc>
              <a:buFont typeface="Wingdings" panose="05000000000000000000" pitchFamily="2" charset="2"/>
              <a:buChar char="§"/>
            </a:pPr>
            <a:r>
              <a:rPr lang="en-US" sz="1700" dirty="0"/>
              <a:t>Method of identifying the possible causes of a system failure.</a:t>
            </a:r>
          </a:p>
          <a:p>
            <a:pPr marL="214313" indent="-214313" algn="just">
              <a:lnSpc>
                <a:spcPct val="125000"/>
              </a:lnSpc>
              <a:buFont typeface="Wingdings" panose="05000000000000000000" pitchFamily="2" charset="2"/>
              <a:buChar char="§"/>
            </a:pPr>
            <a:r>
              <a:rPr lang="en-US" sz="1700" dirty="0"/>
              <a:t>FTA is a type of failure analysis in which an undesired state of a system is examined. </a:t>
            </a:r>
          </a:p>
          <a:p>
            <a:pPr marL="214313" indent="-214313" algn="just">
              <a:lnSpc>
                <a:spcPct val="125000"/>
              </a:lnSpc>
              <a:buFont typeface="Wingdings" panose="05000000000000000000" pitchFamily="2" charset="2"/>
              <a:buChar char="§"/>
            </a:pPr>
            <a:r>
              <a:rPr lang="en-US" sz="1700" dirty="0"/>
              <a:t>This analysis method is mainly used in safety and reliability engineering to understand how systems can fail, to identify the best ways to reduce risk and to determine event rates of a safety accident or a particular system level (functional) failure. </a:t>
            </a:r>
          </a:p>
          <a:p>
            <a:pPr marL="214313" indent="-214313" algn="just">
              <a:lnSpc>
                <a:spcPct val="125000"/>
              </a:lnSpc>
              <a:buFont typeface="Wingdings" panose="05000000000000000000" pitchFamily="2" charset="2"/>
              <a:buChar char="§"/>
            </a:pPr>
            <a:r>
              <a:rPr lang="en-US" sz="1700" dirty="0"/>
              <a:t>FTA is used in the aerospace, nuclear power, chemical and process, pharmaceutical, petrochemical and other high-hazard industries.</a:t>
            </a:r>
            <a:endParaRPr lang="en-IN" sz="1700" dirty="0"/>
          </a:p>
        </p:txBody>
      </p:sp>
      <p:sp>
        <p:nvSpPr>
          <p:cNvPr id="19" name="TextBox 18">
            <a:extLst>
              <a:ext uri="{FF2B5EF4-FFF2-40B4-BE49-F238E27FC236}">
                <a16:creationId xmlns:a16="http://schemas.microsoft.com/office/drawing/2014/main" id="{91507AD1-37EB-4AC1-B294-57F1CD8C9C70}"/>
              </a:ext>
            </a:extLst>
          </p:cNvPr>
          <p:cNvSpPr txBox="1"/>
          <p:nvPr/>
        </p:nvSpPr>
        <p:spPr>
          <a:xfrm>
            <a:off x="139703" y="3487440"/>
            <a:ext cx="8718415" cy="2839495"/>
          </a:xfrm>
          <a:prstGeom prst="rect">
            <a:avLst/>
          </a:prstGeom>
          <a:noFill/>
        </p:spPr>
        <p:txBody>
          <a:bodyPr wrap="square">
            <a:spAutoFit/>
          </a:bodyPr>
          <a:lstStyle/>
          <a:p>
            <a:pPr marL="214313" indent="-214313" algn="just">
              <a:lnSpc>
                <a:spcPct val="125000"/>
              </a:lnSpc>
              <a:buFont typeface="Wingdings" panose="05000000000000000000" pitchFamily="2" charset="2"/>
              <a:buChar char="§"/>
            </a:pPr>
            <a:r>
              <a:rPr lang="en-US" sz="1600" dirty="0"/>
              <a:t>FTA: originally developed in 1962 at </a:t>
            </a:r>
            <a:r>
              <a:rPr lang="en-US" sz="1600" b="1" dirty="0"/>
              <a:t>Bell Laboratories </a:t>
            </a:r>
            <a:r>
              <a:rPr lang="en-US" sz="1600" dirty="0"/>
              <a:t>by H.A. Watson, under a U.S. Air Force Ballistics Systems Division contract to evaluate the </a:t>
            </a:r>
            <a:r>
              <a:rPr lang="en-US" sz="1600" b="1" dirty="0"/>
              <a:t>Minuteman I Intercontinental Ballistic Missile (ICBM) Launch Control System</a:t>
            </a:r>
            <a:r>
              <a:rPr lang="en-US" sz="1600" dirty="0"/>
              <a:t>.</a:t>
            </a:r>
          </a:p>
          <a:p>
            <a:pPr marL="214313" indent="-214313" algn="just">
              <a:lnSpc>
                <a:spcPct val="125000"/>
              </a:lnSpc>
              <a:buFont typeface="Wingdings" panose="05000000000000000000" pitchFamily="2" charset="2"/>
              <a:buChar char="§"/>
            </a:pPr>
            <a:r>
              <a:rPr lang="en-US" sz="1600" b="1" dirty="0"/>
              <a:t>Apollo program (NASA): </a:t>
            </a:r>
            <a:r>
              <a:rPr lang="en-US" sz="1600" dirty="0"/>
              <a:t>Probability of successfully sending astronauts to the moon and returning them safely to Earth, which was unacceptably low. This result discouraged NASA from FTA/PRA and adopted only FMEA until after the Challenger accident in 1986.</a:t>
            </a:r>
          </a:p>
          <a:p>
            <a:pPr marL="557213" lvl="1" indent="-214313" algn="just">
              <a:lnSpc>
                <a:spcPct val="125000"/>
              </a:lnSpc>
              <a:buFont typeface="Arial" panose="020B0604020202020204" pitchFamily="34" charset="0"/>
              <a:buChar char="•"/>
            </a:pPr>
            <a:r>
              <a:rPr lang="en-US" sz="1600" dirty="0"/>
              <a:t>After the Challenger accident, the importance of probabilistic risk assessment (PRA) and FTA in systems risk and reliability analysis was realized.</a:t>
            </a:r>
          </a:p>
          <a:p>
            <a:pPr marL="557213" lvl="1" indent="-214313" algn="just">
              <a:lnSpc>
                <a:spcPct val="125000"/>
              </a:lnSpc>
              <a:buFont typeface="Arial" panose="020B0604020202020204" pitchFamily="34" charset="0"/>
              <a:buChar char="•"/>
            </a:pPr>
            <a:r>
              <a:rPr lang="en-US" sz="1600" dirty="0"/>
              <a:t>Now, </a:t>
            </a:r>
            <a:r>
              <a:rPr lang="en-US" sz="1600" b="1" dirty="0"/>
              <a:t>FTA: Most important system reliability and safety analysis techniques</a:t>
            </a:r>
            <a:r>
              <a:rPr lang="en-US" sz="1600" dirty="0"/>
              <a:t>.</a:t>
            </a:r>
            <a:endParaRPr lang="en-IN" sz="1600" dirty="0"/>
          </a:p>
        </p:txBody>
      </p:sp>
      <p:sp>
        <p:nvSpPr>
          <p:cNvPr id="20" name="TextBox 19">
            <a:extLst>
              <a:ext uri="{FF2B5EF4-FFF2-40B4-BE49-F238E27FC236}">
                <a16:creationId xmlns:a16="http://schemas.microsoft.com/office/drawing/2014/main" id="{49C9455A-002C-4C91-ABC6-912521073C46}"/>
              </a:ext>
            </a:extLst>
          </p:cNvPr>
          <p:cNvSpPr txBox="1"/>
          <p:nvPr/>
        </p:nvSpPr>
        <p:spPr>
          <a:xfrm>
            <a:off x="139703" y="3148885"/>
            <a:ext cx="1345368" cy="338554"/>
          </a:xfrm>
          <a:prstGeom prst="rect">
            <a:avLst/>
          </a:prstGeom>
          <a:noFill/>
        </p:spPr>
        <p:txBody>
          <a:bodyPr wrap="none" rtlCol="0">
            <a:spAutoFit/>
          </a:bodyPr>
          <a:lstStyle/>
          <a:p>
            <a:r>
              <a:rPr lang="en-US" sz="1600" b="1" dirty="0">
                <a:solidFill>
                  <a:srgbClr val="0000FF"/>
                </a:solidFill>
              </a:rPr>
              <a:t>ANNECDOTES</a:t>
            </a:r>
            <a:endParaRPr lang="en-IN" sz="1600" b="1" dirty="0">
              <a:solidFill>
                <a:srgbClr val="0000FF"/>
              </a:solidFill>
            </a:endParaRPr>
          </a:p>
        </p:txBody>
      </p:sp>
      <p:cxnSp>
        <p:nvCxnSpPr>
          <p:cNvPr id="9" name="Straight Connector 8">
            <a:extLst>
              <a:ext uri="{FF2B5EF4-FFF2-40B4-BE49-F238E27FC236}">
                <a16:creationId xmlns:a16="http://schemas.microsoft.com/office/drawing/2014/main" id="{0AF1C495-30A2-4A7F-B3B6-FE903746B4DA}"/>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39FECD-24A6-4515-868F-8AD5507DB399}"/>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FAULT TREE ANALYSIS (FTA)</a:t>
            </a:r>
          </a:p>
        </p:txBody>
      </p:sp>
    </p:spTree>
    <p:extLst>
      <p:ext uri="{BB962C8B-B14F-4D97-AF65-F5344CB8AC3E}">
        <p14:creationId xmlns:p14="http://schemas.microsoft.com/office/powerpoint/2010/main" val="981558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29</a:t>
            </a:fld>
            <a:endParaRPr lang="en-IN"/>
          </a:p>
        </p:txBody>
      </p:sp>
      <p:pic>
        <p:nvPicPr>
          <p:cNvPr id="15" name="Picture 14">
            <a:extLst>
              <a:ext uri="{FF2B5EF4-FFF2-40B4-BE49-F238E27FC236}">
                <a16:creationId xmlns:a16="http://schemas.microsoft.com/office/drawing/2014/main" id="{DE2E18E4-A314-47D3-95E3-0D0C1B351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99" y="1028010"/>
            <a:ext cx="4952912" cy="4369913"/>
          </a:xfrm>
          <a:prstGeom prst="rect">
            <a:avLst/>
          </a:prstGeom>
        </p:spPr>
      </p:pic>
      <p:sp>
        <p:nvSpPr>
          <p:cNvPr id="9" name="TextBox 8">
            <a:extLst>
              <a:ext uri="{FF2B5EF4-FFF2-40B4-BE49-F238E27FC236}">
                <a16:creationId xmlns:a16="http://schemas.microsoft.com/office/drawing/2014/main" id="{B68D81FB-4C5D-479E-857E-774B6AC00839}"/>
              </a:ext>
            </a:extLst>
          </p:cNvPr>
          <p:cNvSpPr txBox="1"/>
          <p:nvPr/>
        </p:nvSpPr>
        <p:spPr>
          <a:xfrm>
            <a:off x="92264" y="5622670"/>
            <a:ext cx="4906962" cy="584775"/>
          </a:xfrm>
          <a:prstGeom prst="rect">
            <a:avLst/>
          </a:prstGeom>
          <a:noFill/>
        </p:spPr>
        <p:txBody>
          <a:bodyPr wrap="square">
            <a:spAutoFit/>
          </a:bodyPr>
          <a:lstStyle/>
          <a:p>
            <a:pPr algn="ctr"/>
            <a:r>
              <a:rPr lang="en-US" sz="1600" b="1" dirty="0"/>
              <a:t>FTA: Illustration of a pump or motor assembly not having any flow</a:t>
            </a:r>
            <a:endParaRPr lang="en-IN" sz="1600" b="1" dirty="0"/>
          </a:p>
        </p:txBody>
      </p:sp>
      <p:pic>
        <p:nvPicPr>
          <p:cNvPr id="7" name="Picture 6">
            <a:extLst>
              <a:ext uri="{FF2B5EF4-FFF2-40B4-BE49-F238E27FC236}">
                <a16:creationId xmlns:a16="http://schemas.microsoft.com/office/drawing/2014/main" id="{3D5431BD-7487-4FD0-89F6-A0BC9A72EF93}"/>
              </a:ext>
            </a:extLst>
          </p:cNvPr>
          <p:cNvPicPr>
            <a:picLocks noChangeAspect="1"/>
          </p:cNvPicPr>
          <p:nvPr/>
        </p:nvPicPr>
        <p:blipFill rotWithShape="1">
          <a:blip r:embed="rId3">
            <a:extLst>
              <a:ext uri="{28A0092B-C50C-407E-A947-70E740481C1C}">
                <a14:useLocalDpi xmlns:a14="http://schemas.microsoft.com/office/drawing/2010/main" val="0"/>
              </a:ext>
            </a:extLst>
          </a:blip>
          <a:srcRect l="6642" r="6595"/>
          <a:stretch/>
        </p:blipFill>
        <p:spPr>
          <a:xfrm>
            <a:off x="4999226" y="812127"/>
            <a:ext cx="4030134" cy="2742166"/>
          </a:xfrm>
          <a:prstGeom prst="rect">
            <a:avLst/>
          </a:prstGeom>
        </p:spPr>
      </p:pic>
      <p:pic>
        <p:nvPicPr>
          <p:cNvPr id="11" name="Picture 10">
            <a:extLst>
              <a:ext uri="{FF2B5EF4-FFF2-40B4-BE49-F238E27FC236}">
                <a16:creationId xmlns:a16="http://schemas.microsoft.com/office/drawing/2014/main" id="{C52758A7-7CB9-4E27-AD64-59822A4CC3CE}"/>
              </a:ext>
            </a:extLst>
          </p:cNvPr>
          <p:cNvPicPr>
            <a:picLocks noChangeAspect="1"/>
          </p:cNvPicPr>
          <p:nvPr/>
        </p:nvPicPr>
        <p:blipFill rotWithShape="1">
          <a:blip r:embed="rId4">
            <a:extLst>
              <a:ext uri="{28A0092B-C50C-407E-A947-70E740481C1C}">
                <a14:useLocalDpi xmlns:a14="http://schemas.microsoft.com/office/drawing/2010/main" val="0"/>
              </a:ext>
            </a:extLst>
          </a:blip>
          <a:srcRect l="7046" r="6915"/>
          <a:stretch/>
        </p:blipFill>
        <p:spPr>
          <a:xfrm>
            <a:off x="5051811" y="3342189"/>
            <a:ext cx="3897455" cy="2674197"/>
          </a:xfrm>
          <a:prstGeom prst="rect">
            <a:avLst/>
          </a:prstGeom>
        </p:spPr>
      </p:pic>
      <p:sp>
        <p:nvSpPr>
          <p:cNvPr id="16" name="TextBox 15">
            <a:extLst>
              <a:ext uri="{FF2B5EF4-FFF2-40B4-BE49-F238E27FC236}">
                <a16:creationId xmlns:a16="http://schemas.microsoft.com/office/drawing/2014/main" id="{2310FBCD-327E-411B-A462-AF250B088602}"/>
              </a:ext>
            </a:extLst>
          </p:cNvPr>
          <p:cNvSpPr txBox="1"/>
          <p:nvPr/>
        </p:nvSpPr>
        <p:spPr>
          <a:xfrm>
            <a:off x="264925" y="4192718"/>
            <a:ext cx="3041647" cy="338554"/>
          </a:xfrm>
          <a:prstGeom prst="rect">
            <a:avLst/>
          </a:prstGeom>
          <a:noFill/>
        </p:spPr>
        <p:txBody>
          <a:bodyPr wrap="square">
            <a:spAutoFit/>
          </a:bodyPr>
          <a:lstStyle/>
          <a:p>
            <a:pPr algn="ctr"/>
            <a:r>
              <a:rPr lang="en-US" sz="1600" b="1" dirty="0"/>
              <a:t>Boolean Algebra – Logic Gates</a:t>
            </a:r>
            <a:endParaRPr lang="en-IN" sz="1600" b="1" dirty="0"/>
          </a:p>
        </p:txBody>
      </p:sp>
      <p:cxnSp>
        <p:nvCxnSpPr>
          <p:cNvPr id="17" name="Straight Connector 16">
            <a:extLst>
              <a:ext uri="{FF2B5EF4-FFF2-40B4-BE49-F238E27FC236}">
                <a16:creationId xmlns:a16="http://schemas.microsoft.com/office/drawing/2014/main" id="{0E40A688-4813-4227-9A5A-E54C337CB3F2}"/>
              </a:ext>
            </a:extLst>
          </p:cNvPr>
          <p:cNvCxnSpPr>
            <a:cxnSpLocks/>
          </p:cNvCxnSpPr>
          <p:nvPr/>
        </p:nvCxnSpPr>
        <p:spPr>
          <a:xfrm>
            <a:off x="4910667" y="812127"/>
            <a:ext cx="0" cy="5436000"/>
          </a:xfrm>
          <a:prstGeom prst="line">
            <a:avLst/>
          </a:prstGeom>
          <a:ln w="34925" cmpd="tri">
            <a:solidFill>
              <a:srgbClr val="29197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42088D-1988-46B1-9E42-457DCD73AA44}"/>
              </a:ext>
            </a:extLst>
          </p:cNvPr>
          <p:cNvSpPr txBox="1"/>
          <p:nvPr/>
        </p:nvSpPr>
        <p:spPr>
          <a:xfrm>
            <a:off x="7768246" y="6039887"/>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3" name="Straight Connector 12">
            <a:extLst>
              <a:ext uri="{FF2B5EF4-FFF2-40B4-BE49-F238E27FC236}">
                <a16:creationId xmlns:a16="http://schemas.microsoft.com/office/drawing/2014/main" id="{7B9B3993-4E57-41D2-B106-91BB4FCC4988}"/>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504D30B-C56A-43CF-9F1B-458662BF232B}"/>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FAULT TREE ANALYSIS (FTA)</a:t>
            </a:r>
          </a:p>
        </p:txBody>
      </p:sp>
    </p:spTree>
    <p:extLst>
      <p:ext uri="{BB962C8B-B14F-4D97-AF65-F5344CB8AC3E}">
        <p14:creationId xmlns:p14="http://schemas.microsoft.com/office/powerpoint/2010/main" val="250874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5EBDB595-681E-4728-9804-010767F4BDCF}"/>
              </a:ext>
            </a:extLst>
          </p:cNvPr>
          <p:cNvSpPr>
            <a:spLocks noGrp="1"/>
          </p:cNvSpPr>
          <p:nvPr>
            <p:ph type="dt" sz="half" idx="10"/>
          </p:nvPr>
        </p:nvSpPr>
        <p:spPr/>
        <p:txBody>
          <a:bodyPr/>
          <a:lstStyle/>
          <a:p>
            <a:fld id="{07A8AF02-E715-4273-943A-A56DFB494572}" type="datetime1">
              <a:rPr lang="en-IN" smtClean="0"/>
              <a:t>22-01-2025</a:t>
            </a:fld>
            <a:endParaRPr lang="en-IN"/>
          </a:p>
        </p:txBody>
      </p:sp>
      <p:sp>
        <p:nvSpPr>
          <p:cNvPr id="7" name="Slide Number Placeholder 6">
            <a:extLst>
              <a:ext uri="{FF2B5EF4-FFF2-40B4-BE49-F238E27FC236}">
                <a16:creationId xmlns:a16="http://schemas.microsoft.com/office/drawing/2014/main" id="{BFEDDFC0-1CDF-41AA-8538-2FFDD458CDE1}"/>
              </a:ext>
            </a:extLst>
          </p:cNvPr>
          <p:cNvSpPr>
            <a:spLocks noGrp="1"/>
          </p:cNvSpPr>
          <p:nvPr>
            <p:ph type="sldNum" sz="quarter" idx="12"/>
          </p:nvPr>
        </p:nvSpPr>
        <p:spPr/>
        <p:txBody>
          <a:bodyPr/>
          <a:lstStyle/>
          <a:p>
            <a:fld id="{2E3AE14D-FC0C-444C-98A2-B7580AD0B3C0}" type="slidenum">
              <a:rPr lang="en-IN" smtClean="0"/>
              <a:t>3</a:t>
            </a:fld>
            <a:endParaRPr lang="en-IN"/>
          </a:p>
        </p:txBody>
      </p:sp>
      <p:sp>
        <p:nvSpPr>
          <p:cNvPr id="11" name="TextBox 10">
            <a:extLst>
              <a:ext uri="{FF2B5EF4-FFF2-40B4-BE49-F238E27FC236}">
                <a16:creationId xmlns:a16="http://schemas.microsoft.com/office/drawing/2014/main" id="{1EC24016-15F2-4993-B433-8EFAE1180A6F}"/>
              </a:ext>
            </a:extLst>
          </p:cNvPr>
          <p:cNvSpPr txBox="1"/>
          <p:nvPr/>
        </p:nvSpPr>
        <p:spPr>
          <a:xfrm>
            <a:off x="203597" y="892231"/>
            <a:ext cx="8736806" cy="1569660"/>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Root Cause Analysis (RCA)</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determine the underlying causes of a failure or undesirable event.</a:t>
            </a:r>
          </a:p>
          <a:p>
            <a:pPr marL="557213" lvl="1" indent="-214313" algn="just">
              <a:buFont typeface="Arial" panose="020B0604020202020204" pitchFamily="34" charset="0"/>
              <a:buChar char="•"/>
            </a:pPr>
            <a:r>
              <a:rPr lang="en-US" sz="1600" b="1" dirty="0"/>
              <a:t>Methodology</a:t>
            </a:r>
            <a:r>
              <a:rPr lang="en-US" sz="1600" dirty="0"/>
              <a:t>: After an incident, investigate and trace back each contributing factor to uncover the primary cause, allowing for effective corrective actions.</a:t>
            </a:r>
          </a:p>
          <a:p>
            <a:pPr marL="557213" lvl="1" indent="-214313" algn="just">
              <a:buFont typeface="Arial" panose="020B0604020202020204" pitchFamily="34" charset="0"/>
              <a:buChar char="•"/>
            </a:pPr>
            <a:r>
              <a:rPr lang="en-US" sz="1600" b="1" dirty="0"/>
              <a:t>Tools</a:t>
            </a:r>
            <a:r>
              <a:rPr lang="en-US" sz="1600" dirty="0"/>
              <a:t>: </a:t>
            </a:r>
            <a:r>
              <a:rPr lang="en-US" sz="1600" dirty="0">
                <a:solidFill>
                  <a:srgbClr val="0000FF"/>
                </a:solidFill>
              </a:rPr>
              <a:t>Fishbone diagrams</a:t>
            </a:r>
            <a:r>
              <a:rPr lang="en-US" sz="1600" dirty="0"/>
              <a:t>, the 5 Whys, fault tree analysis.</a:t>
            </a:r>
          </a:p>
        </p:txBody>
      </p:sp>
      <p:sp>
        <p:nvSpPr>
          <p:cNvPr id="4" name="TextBox 3">
            <a:extLst>
              <a:ext uri="{FF2B5EF4-FFF2-40B4-BE49-F238E27FC236}">
                <a16:creationId xmlns:a16="http://schemas.microsoft.com/office/drawing/2014/main" id="{86A8781E-DF0E-487F-BDC7-24CB3CE6C4CF}"/>
              </a:ext>
            </a:extLst>
          </p:cNvPr>
          <p:cNvSpPr txBox="1"/>
          <p:nvPr/>
        </p:nvSpPr>
        <p:spPr>
          <a:xfrm>
            <a:off x="3532981" y="4535993"/>
            <a:ext cx="4730486" cy="338554"/>
          </a:xfrm>
          <a:prstGeom prst="rect">
            <a:avLst/>
          </a:prstGeom>
          <a:noFill/>
        </p:spPr>
        <p:txBody>
          <a:bodyPr wrap="square" rtlCol="0">
            <a:spAutoFit/>
          </a:bodyPr>
          <a:lstStyle/>
          <a:p>
            <a:r>
              <a:rPr lang="en-US" sz="1600" dirty="0">
                <a:solidFill>
                  <a:srgbClr val="0000FF"/>
                </a:solidFill>
              </a:rPr>
              <a:t>Relevant to Chemical Process Calculations Course also</a:t>
            </a:r>
            <a:endParaRPr lang="en-IN" sz="1600" dirty="0">
              <a:solidFill>
                <a:srgbClr val="0000FF"/>
              </a:solidFill>
            </a:endParaRPr>
          </a:p>
        </p:txBody>
      </p:sp>
      <p:sp>
        <p:nvSpPr>
          <p:cNvPr id="10" name="TextBox 9">
            <a:extLst>
              <a:ext uri="{FF2B5EF4-FFF2-40B4-BE49-F238E27FC236}">
                <a16:creationId xmlns:a16="http://schemas.microsoft.com/office/drawing/2014/main" id="{06F9AB2F-370F-4D74-98A7-B21E3D56E4D9}"/>
              </a:ext>
            </a:extLst>
          </p:cNvPr>
          <p:cNvSpPr txBox="1"/>
          <p:nvPr/>
        </p:nvSpPr>
        <p:spPr>
          <a:xfrm>
            <a:off x="176150" y="2566249"/>
            <a:ext cx="8791702" cy="1815882"/>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Reliability-Centered Maintenance (RCM)</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improve plant reliability by determining the best maintenance approach for each piece of equipment.</a:t>
            </a:r>
          </a:p>
          <a:p>
            <a:pPr marL="557213" lvl="1" indent="-214313" algn="just">
              <a:buFont typeface="Arial" panose="020B0604020202020204" pitchFamily="34" charset="0"/>
              <a:buChar char="•"/>
            </a:pPr>
            <a:r>
              <a:rPr lang="en-US" sz="1600" b="1" dirty="0"/>
              <a:t>Methodology</a:t>
            </a:r>
            <a:r>
              <a:rPr lang="en-US" sz="1600" dirty="0"/>
              <a:t>: Evaluate equipment based on its function, failure modes, and effects of failure to decide on preventive, predictive, or corrective maintenance.</a:t>
            </a:r>
          </a:p>
          <a:p>
            <a:pPr marL="557213" lvl="1" indent="-214313" algn="just">
              <a:buFont typeface="Arial" panose="020B0604020202020204" pitchFamily="34" charset="0"/>
              <a:buChar char="•"/>
            </a:pPr>
            <a:r>
              <a:rPr lang="en-US" sz="1600" b="1" dirty="0"/>
              <a:t>Tools</a:t>
            </a:r>
            <a:r>
              <a:rPr lang="en-US" sz="1600" dirty="0"/>
              <a:t>: RCM worksheets, criticality analysis, maintenance records.</a:t>
            </a:r>
          </a:p>
        </p:txBody>
      </p:sp>
      <p:sp>
        <p:nvSpPr>
          <p:cNvPr id="12" name="TextBox 11">
            <a:extLst>
              <a:ext uri="{FF2B5EF4-FFF2-40B4-BE49-F238E27FC236}">
                <a16:creationId xmlns:a16="http://schemas.microsoft.com/office/drawing/2014/main" id="{E4D5A691-EC5F-4EF9-A785-C96907C4FF53}"/>
              </a:ext>
            </a:extLst>
          </p:cNvPr>
          <p:cNvSpPr txBox="1"/>
          <p:nvPr/>
        </p:nvSpPr>
        <p:spPr>
          <a:xfrm>
            <a:off x="176150" y="4535994"/>
            <a:ext cx="8791702" cy="1569660"/>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Energy and Material Balances (EMB)</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analyze the plant’s energy and material usage and identify inefficiencies or losses.</a:t>
            </a:r>
          </a:p>
          <a:p>
            <a:pPr marL="557213" lvl="1" indent="-214313" algn="just">
              <a:buFont typeface="Arial" panose="020B0604020202020204" pitchFamily="34" charset="0"/>
              <a:buChar char="•"/>
            </a:pPr>
            <a:r>
              <a:rPr lang="en-US" sz="1600" b="1" dirty="0"/>
              <a:t>Methodology</a:t>
            </a:r>
            <a:r>
              <a:rPr lang="en-US" sz="1600" dirty="0"/>
              <a:t>: Track inputs and outputs of energy and materials across each unit operation to pinpoint waste, improve energy efficiency, and reduce costs.</a:t>
            </a:r>
          </a:p>
          <a:p>
            <a:pPr marL="557213" lvl="1" indent="-214313" algn="just">
              <a:buFont typeface="Arial" panose="020B0604020202020204" pitchFamily="34" charset="0"/>
              <a:buChar char="•"/>
            </a:pPr>
            <a:r>
              <a:rPr lang="en-US" sz="1600" b="1" dirty="0"/>
              <a:t>Tools</a:t>
            </a:r>
            <a:r>
              <a:rPr lang="en-US" sz="1600" dirty="0"/>
              <a:t>: </a:t>
            </a:r>
            <a:r>
              <a:rPr lang="en-US" sz="1600" dirty="0">
                <a:solidFill>
                  <a:srgbClr val="0000FF"/>
                </a:solidFill>
              </a:rPr>
              <a:t>Mass and energy balance equations</a:t>
            </a:r>
            <a:r>
              <a:rPr lang="en-US" sz="1600" dirty="0"/>
              <a:t>, flow meters, monitoring software.</a:t>
            </a:r>
          </a:p>
        </p:txBody>
      </p:sp>
      <p:cxnSp>
        <p:nvCxnSpPr>
          <p:cNvPr id="13" name="Straight Connector 12">
            <a:extLst>
              <a:ext uri="{FF2B5EF4-FFF2-40B4-BE49-F238E27FC236}">
                <a16:creationId xmlns:a16="http://schemas.microsoft.com/office/drawing/2014/main" id="{0E2A450C-09E1-4F3E-BECE-7EFC55BFC632}"/>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88BA62-4546-4BA4-BB5E-B200F1CEC692}"/>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SYSTEMATIC PLANT STUDY METHODS</a:t>
            </a:r>
          </a:p>
        </p:txBody>
      </p:sp>
    </p:spTree>
    <p:extLst>
      <p:ext uri="{BB962C8B-B14F-4D97-AF65-F5344CB8AC3E}">
        <p14:creationId xmlns:p14="http://schemas.microsoft.com/office/powerpoint/2010/main" val="325440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10"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30</a:t>
            </a:fld>
            <a:endParaRPr lang="en-IN"/>
          </a:p>
        </p:txBody>
      </p:sp>
      <p:sp>
        <p:nvSpPr>
          <p:cNvPr id="9" name="TextBox 8">
            <a:extLst>
              <a:ext uri="{FF2B5EF4-FFF2-40B4-BE49-F238E27FC236}">
                <a16:creationId xmlns:a16="http://schemas.microsoft.com/office/drawing/2014/main" id="{B68D81FB-4C5D-479E-857E-774B6AC00839}"/>
              </a:ext>
            </a:extLst>
          </p:cNvPr>
          <p:cNvSpPr txBox="1"/>
          <p:nvPr/>
        </p:nvSpPr>
        <p:spPr>
          <a:xfrm>
            <a:off x="141183" y="781121"/>
            <a:ext cx="5236630" cy="338554"/>
          </a:xfrm>
          <a:prstGeom prst="rect">
            <a:avLst/>
          </a:prstGeom>
          <a:noFill/>
        </p:spPr>
        <p:txBody>
          <a:bodyPr wrap="square">
            <a:spAutoFit/>
          </a:bodyPr>
          <a:lstStyle/>
          <a:p>
            <a:r>
              <a:rPr lang="en-US" sz="1600" b="1" dirty="0"/>
              <a:t>Example of FTA: Calculation of a process plant fire hazard </a:t>
            </a:r>
            <a:endParaRPr lang="en-IN" sz="1600" b="1" dirty="0"/>
          </a:p>
        </p:txBody>
      </p:sp>
      <p:grpSp>
        <p:nvGrpSpPr>
          <p:cNvPr id="40" name="Group 39">
            <a:extLst>
              <a:ext uri="{FF2B5EF4-FFF2-40B4-BE49-F238E27FC236}">
                <a16:creationId xmlns:a16="http://schemas.microsoft.com/office/drawing/2014/main" id="{A6BDFD76-493F-4A2C-BC92-9E202132DE3C}"/>
              </a:ext>
            </a:extLst>
          </p:cNvPr>
          <p:cNvGrpSpPr/>
          <p:nvPr/>
        </p:nvGrpSpPr>
        <p:grpSpPr>
          <a:xfrm>
            <a:off x="242889" y="1429807"/>
            <a:ext cx="3973749" cy="3993706"/>
            <a:chOff x="165127" y="786036"/>
            <a:chExt cx="4935218" cy="4960008"/>
          </a:xfrm>
        </p:grpSpPr>
        <p:sp>
          <p:nvSpPr>
            <p:cNvPr id="2" name="Rectangle 1">
              <a:extLst>
                <a:ext uri="{FF2B5EF4-FFF2-40B4-BE49-F238E27FC236}">
                  <a16:creationId xmlns:a16="http://schemas.microsoft.com/office/drawing/2014/main" id="{077C2779-C156-4C34-80C8-43AB68444CC9}"/>
                </a:ext>
              </a:extLst>
            </p:cNvPr>
            <p:cNvSpPr/>
            <p:nvPr/>
          </p:nvSpPr>
          <p:spPr>
            <a:xfrm>
              <a:off x="1528010" y="786036"/>
              <a:ext cx="2053390" cy="609601"/>
            </a:xfrm>
            <a:prstGeom prst="rect">
              <a:avLst/>
            </a:prstGeom>
            <a:solidFill>
              <a:schemeClr val="accent1">
                <a:lumMod val="20000"/>
                <a:lumOff val="8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Plant Burns Down</a:t>
              </a:r>
              <a:endParaRPr lang="en-IN" sz="1350" b="1" dirty="0">
                <a:solidFill>
                  <a:schemeClr val="tx1"/>
                </a:solidFill>
              </a:endParaRPr>
            </a:p>
          </p:txBody>
        </p:sp>
        <p:cxnSp>
          <p:nvCxnSpPr>
            <p:cNvPr id="10" name="Straight Connector 9">
              <a:extLst>
                <a:ext uri="{FF2B5EF4-FFF2-40B4-BE49-F238E27FC236}">
                  <a16:creationId xmlns:a16="http://schemas.microsoft.com/office/drawing/2014/main" id="{71B657DE-3CB8-48F3-82E9-D54C2FE4A769}"/>
                </a:ext>
              </a:extLst>
            </p:cNvPr>
            <p:cNvCxnSpPr>
              <a:cxnSpLocks/>
              <a:endCxn id="2" idx="2"/>
            </p:cNvCxnSpPr>
            <p:nvPr/>
          </p:nvCxnSpPr>
          <p:spPr>
            <a:xfrm flipV="1">
              <a:off x="2554705" y="1395637"/>
              <a:ext cx="1" cy="373903"/>
            </a:xfrm>
            <a:prstGeom prst="line">
              <a:avLst/>
            </a:prstGeom>
            <a:ln w="12700">
              <a:solidFill>
                <a:srgbClr val="291973"/>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839F1DC-4AAC-446B-B8E2-6EB030D844B3}"/>
                </a:ext>
              </a:extLst>
            </p:cNvPr>
            <p:cNvPicPr>
              <a:picLocks noChangeAspect="1"/>
            </p:cNvPicPr>
            <p:nvPr/>
          </p:nvPicPr>
          <p:blipFill rotWithShape="1">
            <a:blip r:embed="rId18">
              <a:extLst>
                <a:ext uri="{BEBA8EAE-BF5A-486C-A8C5-ECC9F3942E4B}">
                  <a14:imgProps xmlns:a14="http://schemas.microsoft.com/office/drawing/2010/main">
                    <a14:imgLayer r:embed="rId19">
                      <a14:imgEffect>
                        <a14:backgroundRemoval t="21955" b="43996" l="58314" r="67670"/>
                      </a14:imgEffect>
                    </a14:imgLayer>
                  </a14:imgProps>
                </a:ext>
                <a:ext uri="{28A0092B-C50C-407E-A947-70E740481C1C}">
                  <a14:useLocalDpi xmlns:a14="http://schemas.microsoft.com/office/drawing/2010/main" val="0"/>
                </a:ext>
              </a:extLst>
            </a:blip>
            <a:srcRect l="57144" t="19200" r="31161" b="53249"/>
            <a:stretch/>
          </p:blipFill>
          <p:spPr>
            <a:xfrm>
              <a:off x="2274595" y="3460187"/>
              <a:ext cx="593558" cy="825500"/>
            </a:xfrm>
            <a:prstGeom prst="rect">
              <a:avLst/>
            </a:prstGeom>
          </p:spPr>
        </p:pic>
        <p:pic>
          <p:nvPicPr>
            <p:cNvPr id="16" name="Picture 15">
              <a:extLst>
                <a:ext uri="{FF2B5EF4-FFF2-40B4-BE49-F238E27FC236}">
                  <a16:creationId xmlns:a16="http://schemas.microsoft.com/office/drawing/2014/main" id="{B0D03945-D9DE-4F9B-B30C-4B0E6CF8F69F}"/>
                </a:ext>
              </a:extLst>
            </p:cNvPr>
            <p:cNvPicPr>
              <a:picLocks noChangeAspect="1"/>
            </p:cNvPicPr>
            <p:nvPr/>
          </p:nvPicPr>
          <p:blipFill rotWithShape="1">
            <a:blip r:embed="rId20">
              <a:extLst>
                <a:ext uri="{BEBA8EAE-BF5A-486C-A8C5-ECC9F3942E4B}">
                  <a14:imgProps xmlns:a14="http://schemas.microsoft.com/office/drawing/2010/main">
                    <a14:imgLayer r:embed="rId19">
                      <a14:imgEffect>
                        <a14:backgroundRemoval t="19967" b="43524" l="9428" r="18784"/>
                      </a14:imgEffect>
                    </a14:imgLayer>
                  </a14:imgProps>
                </a:ext>
                <a:ext uri="{28A0092B-C50C-407E-A947-70E740481C1C}">
                  <a14:useLocalDpi xmlns:a14="http://schemas.microsoft.com/office/drawing/2010/main" val="0"/>
                </a:ext>
              </a:extLst>
            </a:blip>
            <a:srcRect l="8259" t="17022" r="80047" b="53531"/>
            <a:stretch/>
          </p:blipFill>
          <p:spPr>
            <a:xfrm>
              <a:off x="2257926" y="1548063"/>
              <a:ext cx="593557" cy="882316"/>
            </a:xfrm>
            <a:prstGeom prst="rect">
              <a:avLst/>
            </a:prstGeom>
          </p:spPr>
        </p:pic>
        <p:cxnSp>
          <p:nvCxnSpPr>
            <p:cNvPr id="21" name="Straight Connector 20">
              <a:extLst>
                <a:ext uri="{FF2B5EF4-FFF2-40B4-BE49-F238E27FC236}">
                  <a16:creationId xmlns:a16="http://schemas.microsoft.com/office/drawing/2014/main" id="{6716849F-1C9D-4BDD-870B-CA65D479AFBC}"/>
                </a:ext>
              </a:extLst>
            </p:cNvPr>
            <p:cNvCxnSpPr>
              <a:cxnSpLocks/>
            </p:cNvCxnSpPr>
            <p:nvPr/>
          </p:nvCxnSpPr>
          <p:spPr>
            <a:xfrm flipV="1">
              <a:off x="2437230" y="2238244"/>
              <a:ext cx="0" cy="144000"/>
            </a:xfrm>
            <a:prstGeom prst="line">
              <a:avLst/>
            </a:prstGeom>
            <a:ln w="12700">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FA868B3-BAF6-4D66-A3E4-FB33D0F34995}"/>
                </a:ext>
              </a:extLst>
            </p:cNvPr>
            <p:cNvCxnSpPr>
              <a:cxnSpLocks/>
            </p:cNvCxnSpPr>
            <p:nvPr/>
          </p:nvCxnSpPr>
          <p:spPr>
            <a:xfrm flipV="1">
              <a:off x="2684880" y="2238244"/>
              <a:ext cx="0" cy="144000"/>
            </a:xfrm>
            <a:prstGeom prst="line">
              <a:avLst/>
            </a:prstGeom>
            <a:ln w="12700">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2BF18BC-18B9-4506-857F-8A0F132294D1}"/>
                </a:ext>
              </a:extLst>
            </p:cNvPr>
            <p:cNvCxnSpPr>
              <a:cxnSpLocks/>
            </p:cNvCxnSpPr>
            <p:nvPr/>
          </p:nvCxnSpPr>
          <p:spPr>
            <a:xfrm rot="16200000" flipV="1">
              <a:off x="3224880" y="1842751"/>
              <a:ext cx="0" cy="1080000"/>
            </a:xfrm>
            <a:prstGeom prst="line">
              <a:avLst/>
            </a:prstGeom>
            <a:ln w="12700">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15C52DA-7AB4-4B68-B670-8288ACF0675E}"/>
                </a:ext>
              </a:extLst>
            </p:cNvPr>
            <p:cNvCxnSpPr>
              <a:cxnSpLocks/>
            </p:cNvCxnSpPr>
            <p:nvPr/>
          </p:nvCxnSpPr>
          <p:spPr>
            <a:xfrm flipV="1">
              <a:off x="2556709" y="2238244"/>
              <a:ext cx="0" cy="396000"/>
            </a:xfrm>
            <a:prstGeom prst="line">
              <a:avLst/>
            </a:prstGeom>
            <a:ln w="12700">
              <a:solidFill>
                <a:srgbClr val="291973"/>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C80A1DE-A569-4598-9FF4-A72F7EEB0FC0}"/>
                </a:ext>
              </a:extLst>
            </p:cNvPr>
            <p:cNvSpPr/>
            <p:nvPr/>
          </p:nvSpPr>
          <p:spPr>
            <a:xfrm>
              <a:off x="1965156" y="2629279"/>
              <a:ext cx="1179095" cy="360000"/>
            </a:xfrm>
            <a:prstGeom prst="rect">
              <a:avLst/>
            </a:prstGeom>
            <a:solidFill>
              <a:schemeClr val="accent1">
                <a:lumMod val="20000"/>
                <a:lumOff val="8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Ignition</a:t>
              </a:r>
              <a:endParaRPr lang="en-IN" sz="1350" b="1" dirty="0">
                <a:solidFill>
                  <a:schemeClr val="tx1"/>
                </a:solidFill>
              </a:endParaRPr>
            </a:p>
          </p:txBody>
        </p:sp>
        <p:sp>
          <p:nvSpPr>
            <p:cNvPr id="28" name="Oval 27">
              <a:extLst>
                <a:ext uri="{FF2B5EF4-FFF2-40B4-BE49-F238E27FC236}">
                  <a16:creationId xmlns:a16="http://schemas.microsoft.com/office/drawing/2014/main" id="{B8BAC038-7B6E-4C67-9621-E520C8C23F1A}"/>
                </a:ext>
              </a:extLst>
            </p:cNvPr>
            <p:cNvSpPr/>
            <p:nvPr/>
          </p:nvSpPr>
          <p:spPr>
            <a:xfrm>
              <a:off x="3754200" y="1732735"/>
              <a:ext cx="1346145" cy="1346145"/>
            </a:xfrm>
            <a:prstGeom prst="ellipse">
              <a:avLst/>
            </a:prstGeom>
            <a:solidFill>
              <a:schemeClr val="accent1">
                <a:lumMod val="20000"/>
                <a:lumOff val="8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Fire out of control</a:t>
              </a:r>
              <a:endParaRPr lang="en-IN" sz="1350" b="1" dirty="0">
                <a:solidFill>
                  <a:schemeClr val="tx1"/>
                </a:solidFill>
              </a:endParaRPr>
            </a:p>
          </p:txBody>
        </p:sp>
        <p:sp>
          <p:nvSpPr>
            <p:cNvPr id="29" name="Oval 28">
              <a:extLst>
                <a:ext uri="{FF2B5EF4-FFF2-40B4-BE49-F238E27FC236}">
                  <a16:creationId xmlns:a16="http://schemas.microsoft.com/office/drawing/2014/main" id="{46AF6890-718C-44F2-931C-E8C9FEB0593F}"/>
                </a:ext>
              </a:extLst>
            </p:cNvPr>
            <p:cNvSpPr/>
            <p:nvPr/>
          </p:nvSpPr>
          <p:spPr>
            <a:xfrm>
              <a:off x="186268" y="1732735"/>
              <a:ext cx="1346145" cy="1346145"/>
            </a:xfrm>
            <a:prstGeom prst="ellipse">
              <a:avLst/>
            </a:prstGeom>
            <a:solidFill>
              <a:schemeClr val="accent1">
                <a:lumMod val="20000"/>
                <a:lumOff val="8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Combustibles</a:t>
              </a:r>
              <a:endParaRPr lang="en-IN" sz="1350" b="1" dirty="0">
                <a:solidFill>
                  <a:schemeClr val="tx1"/>
                </a:solidFill>
              </a:endParaRPr>
            </a:p>
          </p:txBody>
        </p:sp>
        <p:cxnSp>
          <p:nvCxnSpPr>
            <p:cNvPr id="30" name="Straight Connector 29">
              <a:extLst>
                <a:ext uri="{FF2B5EF4-FFF2-40B4-BE49-F238E27FC236}">
                  <a16:creationId xmlns:a16="http://schemas.microsoft.com/office/drawing/2014/main" id="{15EFAD7C-4CDF-4738-A194-5201A4A19C03}"/>
                </a:ext>
              </a:extLst>
            </p:cNvPr>
            <p:cNvCxnSpPr>
              <a:cxnSpLocks/>
            </p:cNvCxnSpPr>
            <p:nvPr/>
          </p:nvCxnSpPr>
          <p:spPr>
            <a:xfrm rot="16200000" flipV="1">
              <a:off x="1987010" y="1929258"/>
              <a:ext cx="0" cy="918000"/>
            </a:xfrm>
            <a:prstGeom prst="line">
              <a:avLst/>
            </a:prstGeom>
            <a:ln w="12700">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47E152-7D0A-4951-81D8-5508BA275FDA}"/>
                </a:ext>
              </a:extLst>
            </p:cNvPr>
            <p:cNvCxnSpPr>
              <a:cxnSpLocks/>
              <a:endCxn id="26" idx="2"/>
            </p:cNvCxnSpPr>
            <p:nvPr/>
          </p:nvCxnSpPr>
          <p:spPr>
            <a:xfrm flipV="1">
              <a:off x="2554703" y="2989279"/>
              <a:ext cx="1" cy="648000"/>
            </a:xfrm>
            <a:prstGeom prst="line">
              <a:avLst/>
            </a:prstGeom>
            <a:ln w="12700">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3DF3779-7711-40C8-A780-BC836EF9EA85}"/>
                </a:ext>
              </a:extLst>
            </p:cNvPr>
            <p:cNvCxnSpPr>
              <a:cxnSpLocks/>
            </p:cNvCxnSpPr>
            <p:nvPr/>
          </p:nvCxnSpPr>
          <p:spPr>
            <a:xfrm flipV="1">
              <a:off x="2472732" y="4051804"/>
              <a:ext cx="0" cy="144000"/>
            </a:xfrm>
            <a:prstGeom prst="line">
              <a:avLst/>
            </a:prstGeom>
            <a:ln w="12700">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F98E8B2-EEF6-4026-8EDD-3422C01CA919}"/>
                </a:ext>
              </a:extLst>
            </p:cNvPr>
            <p:cNvCxnSpPr>
              <a:cxnSpLocks/>
            </p:cNvCxnSpPr>
            <p:nvPr/>
          </p:nvCxnSpPr>
          <p:spPr>
            <a:xfrm flipV="1">
              <a:off x="2658469" y="4051804"/>
              <a:ext cx="0" cy="144000"/>
            </a:xfrm>
            <a:prstGeom prst="line">
              <a:avLst/>
            </a:prstGeom>
            <a:ln w="12700">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A75933-A7B1-4EE9-9C4A-A6540ED684DF}"/>
                </a:ext>
              </a:extLst>
            </p:cNvPr>
            <p:cNvCxnSpPr>
              <a:cxnSpLocks/>
            </p:cNvCxnSpPr>
            <p:nvPr/>
          </p:nvCxnSpPr>
          <p:spPr>
            <a:xfrm flipV="1">
              <a:off x="2558078" y="4039899"/>
              <a:ext cx="0" cy="360000"/>
            </a:xfrm>
            <a:prstGeom prst="line">
              <a:avLst/>
            </a:prstGeom>
            <a:ln w="19050">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A150FFC-B64F-4B06-8E60-ED27406ED426}"/>
                </a:ext>
              </a:extLst>
            </p:cNvPr>
            <p:cNvCxnSpPr>
              <a:cxnSpLocks/>
            </p:cNvCxnSpPr>
            <p:nvPr/>
          </p:nvCxnSpPr>
          <p:spPr>
            <a:xfrm rot="16200000" flipV="1">
              <a:off x="1994420" y="3702080"/>
              <a:ext cx="0" cy="972000"/>
            </a:xfrm>
            <a:prstGeom prst="line">
              <a:avLst/>
            </a:prstGeom>
            <a:ln w="19050">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E7F577-22FC-4BD6-91B5-353F74B9C38D}"/>
                </a:ext>
              </a:extLst>
            </p:cNvPr>
            <p:cNvCxnSpPr>
              <a:cxnSpLocks/>
            </p:cNvCxnSpPr>
            <p:nvPr/>
          </p:nvCxnSpPr>
          <p:spPr>
            <a:xfrm rot="16200000" flipV="1">
              <a:off x="3117469" y="3736804"/>
              <a:ext cx="0" cy="918000"/>
            </a:xfrm>
            <a:prstGeom prst="line">
              <a:avLst/>
            </a:prstGeom>
            <a:ln w="19050">
              <a:solidFill>
                <a:srgbClr val="291973"/>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D1272D62-44FC-492C-AADE-E853996AAB6B}"/>
                </a:ext>
              </a:extLst>
            </p:cNvPr>
            <p:cNvSpPr/>
            <p:nvPr/>
          </p:nvSpPr>
          <p:spPr>
            <a:xfrm>
              <a:off x="165127" y="3514218"/>
              <a:ext cx="1346145" cy="1346145"/>
            </a:xfrm>
            <a:prstGeom prst="ellipse">
              <a:avLst/>
            </a:prstGeom>
            <a:solidFill>
              <a:schemeClr val="accent1">
                <a:lumMod val="20000"/>
                <a:lumOff val="8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Smoking</a:t>
              </a:r>
              <a:endParaRPr lang="en-IN" sz="1200" b="1" dirty="0">
                <a:solidFill>
                  <a:schemeClr val="tx1"/>
                </a:solidFill>
              </a:endParaRPr>
            </a:p>
          </p:txBody>
        </p:sp>
        <p:sp>
          <p:nvSpPr>
            <p:cNvPr id="38" name="Oval 37">
              <a:extLst>
                <a:ext uri="{FF2B5EF4-FFF2-40B4-BE49-F238E27FC236}">
                  <a16:creationId xmlns:a16="http://schemas.microsoft.com/office/drawing/2014/main" id="{03D361D5-619E-4FCA-832B-EA4371A44016}"/>
                </a:ext>
              </a:extLst>
            </p:cNvPr>
            <p:cNvSpPr/>
            <p:nvPr/>
          </p:nvSpPr>
          <p:spPr>
            <a:xfrm>
              <a:off x="1888167" y="4399899"/>
              <a:ext cx="1346145" cy="1346145"/>
            </a:xfrm>
            <a:prstGeom prst="ellipse">
              <a:avLst/>
            </a:prstGeom>
            <a:solidFill>
              <a:schemeClr val="accent1">
                <a:lumMod val="20000"/>
                <a:lumOff val="8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Sparks</a:t>
              </a:r>
              <a:endParaRPr lang="en-IN" sz="1200" b="1" dirty="0">
                <a:solidFill>
                  <a:schemeClr val="tx1"/>
                </a:solidFill>
              </a:endParaRPr>
            </a:p>
          </p:txBody>
        </p:sp>
        <p:sp>
          <p:nvSpPr>
            <p:cNvPr id="39" name="Oval 38">
              <a:extLst>
                <a:ext uri="{FF2B5EF4-FFF2-40B4-BE49-F238E27FC236}">
                  <a16:creationId xmlns:a16="http://schemas.microsoft.com/office/drawing/2014/main" id="{FAE5A350-C214-4F24-A238-AA98D02CBA56}"/>
                </a:ext>
              </a:extLst>
            </p:cNvPr>
            <p:cNvSpPr/>
            <p:nvPr/>
          </p:nvSpPr>
          <p:spPr>
            <a:xfrm>
              <a:off x="3583529" y="3508976"/>
              <a:ext cx="1346145" cy="1346145"/>
            </a:xfrm>
            <a:prstGeom prst="ellipse">
              <a:avLst/>
            </a:prstGeom>
            <a:solidFill>
              <a:schemeClr val="accent1">
                <a:lumMod val="20000"/>
                <a:lumOff val="80000"/>
              </a:schemeClr>
            </a:solidFill>
            <a:ln>
              <a:solidFill>
                <a:srgbClr val="2919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Short</a:t>
              </a:r>
            </a:p>
            <a:p>
              <a:pPr algn="ctr"/>
              <a:r>
                <a:rPr lang="en-US" sz="1200" b="1" dirty="0">
                  <a:solidFill>
                    <a:schemeClr val="tx1"/>
                  </a:solidFill>
                </a:rPr>
                <a:t>Circuit</a:t>
              </a:r>
              <a:endParaRPr lang="en-IN" sz="1200" b="1" dirty="0">
                <a:solidFill>
                  <a:schemeClr val="tx1"/>
                </a:solidFill>
              </a:endParaRPr>
            </a:p>
          </p:txBody>
        </p:sp>
      </p:grpSp>
      <p:pic>
        <p:nvPicPr>
          <p:cNvPr id="71" name="Picture 70">
            <a:extLst>
              <a:ext uri="{FF2B5EF4-FFF2-40B4-BE49-F238E27FC236}">
                <a16:creationId xmlns:a16="http://schemas.microsoft.com/office/drawing/2014/main" id="{DCF95DD2-E9E5-4685-8E9E-0E638E413D1A}"/>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Lst>
          </a:blip>
          <a:stretch>
            <a:fillRect/>
          </a:stretch>
        </p:blipFill>
        <p:spPr>
          <a:xfrm>
            <a:off x="302409" y="3374465"/>
            <a:ext cx="918857" cy="190857"/>
          </a:xfrm>
          <a:prstGeom prst="rect">
            <a:avLst/>
          </a:prstGeom>
        </p:spPr>
      </p:pic>
      <p:pic>
        <p:nvPicPr>
          <p:cNvPr id="79" name="Picture 78">
            <a:extLst>
              <a:ext uri="{FF2B5EF4-FFF2-40B4-BE49-F238E27FC236}">
                <a16:creationId xmlns:a16="http://schemas.microsoft.com/office/drawing/2014/main" id="{846C9A6C-29D0-4555-AF3F-0332F3FF24AB}"/>
              </a:ext>
            </a:extLst>
          </p:cNvPr>
          <p:cNvPicPr>
            <a:picLocks noChangeAspect="1"/>
          </p:cNvPicPr>
          <p:nvPr>
            <p:custDataLst>
              <p:tags r:id="rId2"/>
            </p:custDataLst>
          </p:nvPr>
        </p:nvPicPr>
        <p:blipFill>
          <a:blip r:embed="rId22">
            <a:extLst>
              <a:ext uri="{28A0092B-C50C-407E-A947-70E740481C1C}">
                <a14:useLocalDpi xmlns:a14="http://schemas.microsoft.com/office/drawing/2010/main" val="0"/>
              </a:ext>
            </a:extLst>
          </a:blip>
          <a:stretch>
            <a:fillRect/>
          </a:stretch>
        </p:blipFill>
        <p:spPr>
          <a:xfrm>
            <a:off x="3212406" y="3373452"/>
            <a:ext cx="924572" cy="190857"/>
          </a:xfrm>
          <a:prstGeom prst="rect">
            <a:avLst/>
          </a:prstGeom>
        </p:spPr>
      </p:pic>
      <p:pic>
        <p:nvPicPr>
          <p:cNvPr id="73" name="Picture 72">
            <a:extLst>
              <a:ext uri="{FF2B5EF4-FFF2-40B4-BE49-F238E27FC236}">
                <a16:creationId xmlns:a16="http://schemas.microsoft.com/office/drawing/2014/main" id="{D74A0B9B-BF6A-4018-B546-EFD40803C156}"/>
              </a:ext>
            </a:extLst>
          </p:cNvPr>
          <p:cNvPicPr>
            <a:picLocks noChangeAspect="1"/>
          </p:cNvPicPr>
          <p:nvPr>
            <p:custDataLst>
              <p:tags r:id="rId3"/>
            </p:custDataLst>
          </p:nvPr>
        </p:nvPicPr>
        <p:blipFill>
          <a:blip r:embed="rId23">
            <a:extLst>
              <a:ext uri="{28A0092B-C50C-407E-A947-70E740481C1C}">
                <a14:useLocalDpi xmlns:a14="http://schemas.microsoft.com/office/drawing/2010/main" val="0"/>
              </a:ext>
            </a:extLst>
          </a:blip>
          <a:stretch>
            <a:fillRect/>
          </a:stretch>
        </p:blipFill>
        <p:spPr>
          <a:xfrm>
            <a:off x="196267" y="4750417"/>
            <a:ext cx="1117715" cy="190857"/>
          </a:xfrm>
          <a:prstGeom prst="rect">
            <a:avLst/>
          </a:prstGeom>
        </p:spPr>
      </p:pic>
      <p:pic>
        <p:nvPicPr>
          <p:cNvPr id="75" name="Picture 74">
            <a:extLst>
              <a:ext uri="{FF2B5EF4-FFF2-40B4-BE49-F238E27FC236}">
                <a16:creationId xmlns:a16="http://schemas.microsoft.com/office/drawing/2014/main" id="{4235EC46-78D1-4CA0-BE65-D228E24E2245}"/>
              </a:ext>
            </a:extLst>
          </p:cNvPr>
          <p:cNvPicPr>
            <a:picLocks noChangeAspect="1"/>
          </p:cNvPicPr>
          <p:nvPr>
            <p:custDataLst>
              <p:tags r:id="rId4"/>
            </p:custDataLst>
          </p:nvPr>
        </p:nvPicPr>
        <p:blipFill>
          <a:blip r:embed="rId24">
            <a:extLst>
              <a:ext uri="{28A0092B-C50C-407E-A947-70E740481C1C}">
                <a14:useLocalDpi xmlns:a14="http://schemas.microsoft.com/office/drawing/2010/main" val="0"/>
              </a:ext>
            </a:extLst>
          </a:blip>
          <a:stretch>
            <a:fillRect/>
          </a:stretch>
        </p:blipFill>
        <p:spPr>
          <a:xfrm>
            <a:off x="1567193" y="5505987"/>
            <a:ext cx="1118857" cy="190857"/>
          </a:xfrm>
          <a:prstGeom prst="rect">
            <a:avLst/>
          </a:prstGeom>
        </p:spPr>
      </p:pic>
      <p:pic>
        <p:nvPicPr>
          <p:cNvPr id="77" name="Picture 76">
            <a:extLst>
              <a:ext uri="{FF2B5EF4-FFF2-40B4-BE49-F238E27FC236}">
                <a16:creationId xmlns:a16="http://schemas.microsoft.com/office/drawing/2014/main" id="{CC512263-BE2F-4BA8-A3EE-50BCC9D948CA}"/>
              </a:ext>
            </a:extLst>
          </p:cNvPr>
          <p:cNvPicPr>
            <a:picLocks noChangeAspect="1"/>
          </p:cNvPicPr>
          <p:nvPr>
            <p:custDataLst>
              <p:tags r:id="rId5"/>
            </p:custDataLst>
          </p:nvPr>
        </p:nvPicPr>
        <p:blipFill>
          <a:blip r:embed="rId25">
            <a:extLst>
              <a:ext uri="{28A0092B-C50C-407E-A947-70E740481C1C}">
                <a14:useLocalDpi xmlns:a14="http://schemas.microsoft.com/office/drawing/2010/main" val="0"/>
              </a:ext>
            </a:extLst>
          </a:blip>
          <a:stretch>
            <a:fillRect/>
          </a:stretch>
        </p:blipFill>
        <p:spPr>
          <a:xfrm>
            <a:off x="2939691" y="4786138"/>
            <a:ext cx="1118857" cy="190857"/>
          </a:xfrm>
          <a:prstGeom prst="rect">
            <a:avLst/>
          </a:prstGeom>
        </p:spPr>
      </p:pic>
      <p:cxnSp>
        <p:nvCxnSpPr>
          <p:cNvPr id="55" name="Straight Connector 54">
            <a:extLst>
              <a:ext uri="{FF2B5EF4-FFF2-40B4-BE49-F238E27FC236}">
                <a16:creationId xmlns:a16="http://schemas.microsoft.com/office/drawing/2014/main" id="{50F384A5-7C20-4D72-BFEF-2296235EF597}"/>
              </a:ext>
            </a:extLst>
          </p:cNvPr>
          <p:cNvCxnSpPr>
            <a:cxnSpLocks/>
          </p:cNvCxnSpPr>
          <p:nvPr/>
        </p:nvCxnSpPr>
        <p:spPr>
          <a:xfrm>
            <a:off x="4324353" y="1422873"/>
            <a:ext cx="0" cy="4356000"/>
          </a:xfrm>
          <a:prstGeom prst="line">
            <a:avLst/>
          </a:prstGeom>
          <a:ln w="34925" cmpd="tri">
            <a:solidFill>
              <a:srgbClr val="291973"/>
            </a:solidFill>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D9AC9FCB-4E79-462B-B881-BD5F96D2E41E}"/>
              </a:ext>
            </a:extLst>
          </p:cNvPr>
          <p:cNvGrpSpPr/>
          <p:nvPr/>
        </p:nvGrpSpPr>
        <p:grpSpPr>
          <a:xfrm>
            <a:off x="4463104" y="1577099"/>
            <a:ext cx="4230855" cy="1535336"/>
            <a:chOff x="5646000" y="1142679"/>
            <a:chExt cx="5641140" cy="2047114"/>
          </a:xfrm>
        </p:grpSpPr>
        <p:pic>
          <p:nvPicPr>
            <p:cNvPr id="57" name="Picture 56">
              <a:extLst>
                <a:ext uri="{FF2B5EF4-FFF2-40B4-BE49-F238E27FC236}">
                  <a16:creationId xmlns:a16="http://schemas.microsoft.com/office/drawing/2014/main" id="{9955FE47-DA49-400B-8F83-BE66C383E54E}"/>
                </a:ext>
              </a:extLst>
            </p:cNvPr>
            <p:cNvPicPr>
              <a:picLocks noChangeAspect="1"/>
            </p:cNvPicPr>
            <p:nvPr>
              <p:custDataLst>
                <p:tags r:id="rId12"/>
              </p:custDataLst>
            </p:nvPr>
          </p:nvPicPr>
          <p:blipFill>
            <a:blip r:embed="rId26">
              <a:extLst>
                <a:ext uri="{28A0092B-C50C-407E-A947-70E740481C1C}">
                  <a14:useLocalDpi xmlns:a14="http://schemas.microsoft.com/office/drawing/2010/main" val="0"/>
                </a:ext>
              </a:extLst>
            </a:blip>
            <a:stretch>
              <a:fillRect/>
            </a:stretch>
          </p:blipFill>
          <p:spPr>
            <a:xfrm>
              <a:off x="5654467" y="1142679"/>
              <a:ext cx="2851047" cy="254476"/>
            </a:xfrm>
            <a:prstGeom prst="rect">
              <a:avLst/>
            </a:prstGeom>
          </p:spPr>
        </p:pic>
        <p:pic>
          <p:nvPicPr>
            <p:cNvPr id="60" name="Picture 59">
              <a:extLst>
                <a:ext uri="{FF2B5EF4-FFF2-40B4-BE49-F238E27FC236}">
                  <a16:creationId xmlns:a16="http://schemas.microsoft.com/office/drawing/2014/main" id="{7D5496C7-2204-4ED6-8D6B-854699A36F0F}"/>
                </a:ext>
              </a:extLst>
            </p:cNvPr>
            <p:cNvPicPr>
              <a:picLocks noChangeAspect="1"/>
            </p:cNvPicPr>
            <p:nvPr>
              <p:custDataLst>
                <p:tags r:id="rId13"/>
              </p:custDataLst>
            </p:nvPr>
          </p:nvPicPr>
          <p:blipFill>
            <a:blip r:embed="rId27">
              <a:extLst>
                <a:ext uri="{28A0092B-C50C-407E-A947-70E740481C1C}">
                  <a14:useLocalDpi xmlns:a14="http://schemas.microsoft.com/office/drawing/2010/main" val="0"/>
                </a:ext>
              </a:extLst>
            </a:blip>
            <a:stretch>
              <a:fillRect/>
            </a:stretch>
          </p:blipFill>
          <p:spPr>
            <a:xfrm>
              <a:off x="5646000" y="1597820"/>
              <a:ext cx="5641140" cy="254476"/>
            </a:xfrm>
            <a:prstGeom prst="rect">
              <a:avLst/>
            </a:prstGeom>
          </p:spPr>
        </p:pic>
        <p:pic>
          <p:nvPicPr>
            <p:cNvPr id="63" name="Picture 62">
              <a:extLst>
                <a:ext uri="{FF2B5EF4-FFF2-40B4-BE49-F238E27FC236}">
                  <a16:creationId xmlns:a16="http://schemas.microsoft.com/office/drawing/2014/main" id="{BA7327B1-E23B-471A-AC43-1F9CD139FCDF}"/>
                </a:ext>
              </a:extLst>
            </p:cNvPr>
            <p:cNvPicPr>
              <a:picLocks noChangeAspect="1"/>
            </p:cNvPicPr>
            <p:nvPr>
              <p:custDataLst>
                <p:tags r:id="rId14"/>
              </p:custDataLst>
            </p:nvPr>
          </p:nvPicPr>
          <p:blipFill>
            <a:blip r:embed="rId28">
              <a:extLst>
                <a:ext uri="{28A0092B-C50C-407E-A947-70E740481C1C}">
                  <a14:useLocalDpi xmlns:a14="http://schemas.microsoft.com/office/drawing/2010/main" val="0"/>
                </a:ext>
              </a:extLst>
            </a:blip>
            <a:stretch>
              <a:fillRect/>
            </a:stretch>
          </p:blipFill>
          <p:spPr>
            <a:xfrm>
              <a:off x="5654467" y="2089019"/>
              <a:ext cx="4813712" cy="254476"/>
            </a:xfrm>
            <a:prstGeom prst="rect">
              <a:avLst/>
            </a:prstGeom>
          </p:spPr>
        </p:pic>
        <p:pic>
          <p:nvPicPr>
            <p:cNvPr id="66" name="Picture 65">
              <a:extLst>
                <a:ext uri="{FF2B5EF4-FFF2-40B4-BE49-F238E27FC236}">
                  <a16:creationId xmlns:a16="http://schemas.microsoft.com/office/drawing/2014/main" id="{C82722ED-05BF-4450-9264-4F9B364BE128}"/>
                </a:ext>
              </a:extLst>
            </p:cNvPr>
            <p:cNvPicPr>
              <a:picLocks noChangeAspect="1"/>
            </p:cNvPicPr>
            <p:nvPr>
              <p:custDataLst>
                <p:tags r:id="rId15"/>
              </p:custDataLst>
            </p:nvPr>
          </p:nvPicPr>
          <p:blipFill>
            <a:blip r:embed="rId29">
              <a:extLst>
                <a:ext uri="{28A0092B-C50C-407E-A947-70E740481C1C}">
                  <a14:useLocalDpi xmlns:a14="http://schemas.microsoft.com/office/drawing/2010/main" val="0"/>
                </a:ext>
              </a:extLst>
            </a:blip>
            <a:stretch>
              <a:fillRect/>
            </a:stretch>
          </p:blipFill>
          <p:spPr>
            <a:xfrm>
              <a:off x="5654467" y="2527705"/>
              <a:ext cx="2499046" cy="254476"/>
            </a:xfrm>
            <a:prstGeom prst="rect">
              <a:avLst/>
            </a:prstGeom>
          </p:spPr>
        </p:pic>
        <p:pic>
          <p:nvPicPr>
            <p:cNvPr id="69" name="Picture 68">
              <a:extLst>
                <a:ext uri="{FF2B5EF4-FFF2-40B4-BE49-F238E27FC236}">
                  <a16:creationId xmlns:a16="http://schemas.microsoft.com/office/drawing/2014/main" id="{4FB3640A-83CF-493D-BFF2-5625BFF100FC}"/>
                </a:ext>
              </a:extLst>
            </p:cNvPr>
            <p:cNvPicPr>
              <a:picLocks noChangeAspect="1"/>
            </p:cNvPicPr>
            <p:nvPr>
              <p:custDataLst>
                <p:tags r:id="rId16"/>
              </p:custDataLst>
            </p:nvPr>
          </p:nvPicPr>
          <p:blipFill>
            <a:blip r:embed="rId30">
              <a:extLst>
                <a:ext uri="{28A0092B-C50C-407E-A947-70E740481C1C}">
                  <a14:useLocalDpi xmlns:a14="http://schemas.microsoft.com/office/drawing/2010/main" val="0"/>
                </a:ext>
              </a:extLst>
            </a:blip>
            <a:stretch>
              <a:fillRect/>
            </a:stretch>
          </p:blipFill>
          <p:spPr>
            <a:xfrm>
              <a:off x="5646000" y="2935317"/>
              <a:ext cx="1676190" cy="254476"/>
            </a:xfrm>
            <a:prstGeom prst="rect">
              <a:avLst/>
            </a:prstGeom>
          </p:spPr>
        </p:pic>
      </p:grpSp>
      <p:pic>
        <p:nvPicPr>
          <p:cNvPr id="84" name="Picture 83">
            <a:extLst>
              <a:ext uri="{FF2B5EF4-FFF2-40B4-BE49-F238E27FC236}">
                <a16:creationId xmlns:a16="http://schemas.microsoft.com/office/drawing/2014/main" id="{123D6E1C-C495-4F79-A95D-095D28AD49FD}"/>
              </a:ext>
            </a:extLst>
          </p:cNvPr>
          <p:cNvPicPr>
            <a:picLocks noChangeAspect="1"/>
          </p:cNvPicPr>
          <p:nvPr>
            <p:custDataLst>
              <p:tags r:id="rId6"/>
            </p:custDataLst>
          </p:nvPr>
        </p:nvPicPr>
        <p:blipFill>
          <a:blip r:embed="rId31">
            <a:extLst>
              <a:ext uri="{28A0092B-C50C-407E-A947-70E740481C1C}">
                <a14:useLocalDpi xmlns:a14="http://schemas.microsoft.com/office/drawing/2010/main" val="0"/>
              </a:ext>
            </a:extLst>
          </a:blip>
          <a:stretch>
            <a:fillRect/>
          </a:stretch>
        </p:blipFill>
        <p:spPr>
          <a:xfrm>
            <a:off x="3101977" y="1591220"/>
            <a:ext cx="794286" cy="190857"/>
          </a:xfrm>
          <a:prstGeom prst="rect">
            <a:avLst/>
          </a:prstGeom>
        </p:spPr>
      </p:pic>
      <p:grpSp>
        <p:nvGrpSpPr>
          <p:cNvPr id="103" name="Group 102">
            <a:extLst>
              <a:ext uri="{FF2B5EF4-FFF2-40B4-BE49-F238E27FC236}">
                <a16:creationId xmlns:a16="http://schemas.microsoft.com/office/drawing/2014/main" id="{06C4DE6B-5546-47D2-841B-2923804E471D}"/>
              </a:ext>
            </a:extLst>
          </p:cNvPr>
          <p:cNvGrpSpPr/>
          <p:nvPr/>
        </p:nvGrpSpPr>
        <p:grpSpPr>
          <a:xfrm>
            <a:off x="4458343" y="3640791"/>
            <a:ext cx="4473990" cy="2006456"/>
            <a:chOff x="5639653" y="3606397"/>
            <a:chExt cx="5965320" cy="2675275"/>
          </a:xfrm>
        </p:grpSpPr>
        <p:pic>
          <p:nvPicPr>
            <p:cNvPr id="87" name="Picture 86">
              <a:extLst>
                <a:ext uri="{FF2B5EF4-FFF2-40B4-BE49-F238E27FC236}">
                  <a16:creationId xmlns:a16="http://schemas.microsoft.com/office/drawing/2014/main" id="{D916C9B7-42B1-421D-8085-BFD35E50D565}"/>
                </a:ext>
              </a:extLst>
            </p:cNvPr>
            <p:cNvPicPr>
              <a:picLocks noChangeAspect="1"/>
            </p:cNvPicPr>
            <p:nvPr>
              <p:custDataLst>
                <p:tags r:id="rId7"/>
              </p:custDataLst>
            </p:nvPr>
          </p:nvPicPr>
          <p:blipFill>
            <a:blip r:embed="rId32">
              <a:extLst>
                <a:ext uri="{28A0092B-C50C-407E-A947-70E740481C1C}">
                  <a14:useLocalDpi xmlns:a14="http://schemas.microsoft.com/office/drawing/2010/main" val="0"/>
                </a:ext>
              </a:extLst>
            </a:blip>
            <a:stretch>
              <a:fillRect/>
            </a:stretch>
          </p:blipFill>
          <p:spPr>
            <a:xfrm>
              <a:off x="5639653" y="3606397"/>
              <a:ext cx="2476191" cy="254476"/>
            </a:xfrm>
            <a:prstGeom prst="rect">
              <a:avLst/>
            </a:prstGeom>
          </p:spPr>
        </p:pic>
        <p:pic>
          <p:nvPicPr>
            <p:cNvPr id="90" name="Picture 89">
              <a:extLst>
                <a:ext uri="{FF2B5EF4-FFF2-40B4-BE49-F238E27FC236}">
                  <a16:creationId xmlns:a16="http://schemas.microsoft.com/office/drawing/2014/main" id="{045FA442-5664-44D8-BB91-F052ED2DA454}"/>
                </a:ext>
              </a:extLst>
            </p:cNvPr>
            <p:cNvPicPr>
              <a:picLocks noChangeAspect="1"/>
            </p:cNvPicPr>
            <p:nvPr>
              <p:custDataLst>
                <p:tags r:id="rId8"/>
              </p:custDataLst>
            </p:nvPr>
          </p:nvPicPr>
          <p:blipFill>
            <a:blip r:embed="rId33">
              <a:extLst>
                <a:ext uri="{28A0092B-C50C-407E-A947-70E740481C1C}">
                  <a14:useLocalDpi xmlns:a14="http://schemas.microsoft.com/office/drawing/2010/main" val="0"/>
                </a:ext>
              </a:extLst>
            </a:blip>
            <a:stretch>
              <a:fillRect/>
            </a:stretch>
          </p:blipFill>
          <p:spPr>
            <a:xfrm>
              <a:off x="5639653" y="4064271"/>
              <a:ext cx="3021714" cy="254476"/>
            </a:xfrm>
            <a:prstGeom prst="rect">
              <a:avLst/>
            </a:prstGeom>
          </p:spPr>
        </p:pic>
        <p:pic>
          <p:nvPicPr>
            <p:cNvPr id="93" name="Picture 92">
              <a:extLst>
                <a:ext uri="{FF2B5EF4-FFF2-40B4-BE49-F238E27FC236}">
                  <a16:creationId xmlns:a16="http://schemas.microsoft.com/office/drawing/2014/main" id="{AD7EE74A-DB64-44DD-A165-FA309C8A8D61}"/>
                </a:ext>
              </a:extLst>
            </p:cNvPr>
            <p:cNvPicPr>
              <a:picLocks noChangeAspect="1"/>
            </p:cNvPicPr>
            <p:nvPr>
              <p:custDataLst>
                <p:tags r:id="rId9"/>
              </p:custDataLst>
            </p:nvPr>
          </p:nvPicPr>
          <p:blipFill>
            <a:blip r:embed="rId34">
              <a:extLst>
                <a:ext uri="{28A0092B-C50C-407E-A947-70E740481C1C}">
                  <a14:useLocalDpi xmlns:a14="http://schemas.microsoft.com/office/drawing/2010/main" val="0"/>
                </a:ext>
              </a:extLst>
            </a:blip>
            <a:stretch>
              <a:fillRect/>
            </a:stretch>
          </p:blipFill>
          <p:spPr>
            <a:xfrm>
              <a:off x="5650719" y="4522145"/>
              <a:ext cx="2972952" cy="254476"/>
            </a:xfrm>
            <a:prstGeom prst="rect">
              <a:avLst/>
            </a:prstGeom>
          </p:spPr>
        </p:pic>
        <p:pic>
          <p:nvPicPr>
            <p:cNvPr id="96" name="Picture 95">
              <a:extLst>
                <a:ext uri="{FF2B5EF4-FFF2-40B4-BE49-F238E27FC236}">
                  <a16:creationId xmlns:a16="http://schemas.microsoft.com/office/drawing/2014/main" id="{49BF4FEC-205E-460F-8F23-44FC418F8F8B}"/>
                </a:ext>
              </a:extLst>
            </p:cNvPr>
            <p:cNvPicPr>
              <a:picLocks noChangeAspect="1"/>
            </p:cNvPicPr>
            <p:nvPr>
              <p:custDataLst>
                <p:tags r:id="rId10"/>
              </p:custDataLst>
            </p:nvPr>
          </p:nvPicPr>
          <p:blipFill>
            <a:blip r:embed="rId35">
              <a:extLst>
                <a:ext uri="{28A0092B-C50C-407E-A947-70E740481C1C}">
                  <a14:useLocalDpi xmlns:a14="http://schemas.microsoft.com/office/drawing/2010/main" val="0"/>
                </a:ext>
              </a:extLst>
            </a:blip>
            <a:stretch>
              <a:fillRect/>
            </a:stretch>
          </p:blipFill>
          <p:spPr>
            <a:xfrm>
              <a:off x="5650719" y="4980018"/>
              <a:ext cx="1962667" cy="254476"/>
            </a:xfrm>
            <a:prstGeom prst="rect">
              <a:avLst/>
            </a:prstGeom>
          </p:spPr>
        </p:pic>
        <p:pic>
          <p:nvPicPr>
            <p:cNvPr id="99" name="Picture 98">
              <a:extLst>
                <a:ext uri="{FF2B5EF4-FFF2-40B4-BE49-F238E27FC236}">
                  <a16:creationId xmlns:a16="http://schemas.microsoft.com/office/drawing/2014/main" id="{03BF41B3-35BB-41C8-9C77-E2376E9C138A}"/>
                </a:ext>
              </a:extLst>
            </p:cNvPr>
            <p:cNvPicPr>
              <a:picLocks noChangeAspect="1"/>
            </p:cNvPicPr>
            <p:nvPr>
              <p:custDataLst>
                <p:tags r:id="rId11"/>
              </p:custDataLst>
            </p:nvPr>
          </p:nvPicPr>
          <p:blipFill>
            <a:blip r:embed="rId36">
              <a:extLst>
                <a:ext uri="{28A0092B-C50C-407E-A947-70E740481C1C}">
                  <a14:useLocalDpi xmlns:a14="http://schemas.microsoft.com/office/drawing/2010/main" val="0"/>
                </a:ext>
              </a:extLst>
            </a:blip>
            <a:stretch>
              <a:fillRect/>
            </a:stretch>
          </p:blipFill>
          <p:spPr>
            <a:xfrm>
              <a:off x="5650719" y="5615785"/>
              <a:ext cx="225524" cy="141714"/>
            </a:xfrm>
            <a:prstGeom prst="rect">
              <a:avLst/>
            </a:prstGeom>
          </p:spPr>
        </p:pic>
        <p:sp>
          <p:nvSpPr>
            <p:cNvPr id="100" name="TextBox 99">
              <a:extLst>
                <a:ext uri="{FF2B5EF4-FFF2-40B4-BE49-F238E27FC236}">
                  <a16:creationId xmlns:a16="http://schemas.microsoft.com/office/drawing/2014/main" id="{4668CCC5-FFDF-4D11-A88D-DB62C439B9FD}"/>
                </a:ext>
              </a:extLst>
            </p:cNvPr>
            <p:cNvSpPr txBox="1"/>
            <p:nvPr/>
          </p:nvSpPr>
          <p:spPr>
            <a:xfrm>
              <a:off x="5876245" y="5501972"/>
              <a:ext cx="5728728" cy="779700"/>
            </a:xfrm>
            <a:prstGeom prst="rect">
              <a:avLst/>
            </a:prstGeom>
            <a:noFill/>
          </p:spPr>
          <p:txBody>
            <a:bodyPr wrap="square" rtlCol="0">
              <a:spAutoFit/>
            </a:bodyPr>
            <a:lstStyle/>
            <a:p>
              <a:r>
                <a:rPr lang="en-US" sz="1600" dirty="0"/>
                <a:t>There is a </a:t>
              </a:r>
              <a:r>
                <a:rPr lang="en-US" sz="1600" b="1" dirty="0"/>
                <a:t>1.98% chance </a:t>
              </a:r>
              <a:r>
                <a:rPr lang="en-US" sz="1600" dirty="0"/>
                <a:t>that the plant is going to burn down.</a:t>
              </a:r>
              <a:endParaRPr lang="en-IN" sz="1600" dirty="0"/>
            </a:p>
          </p:txBody>
        </p:sp>
      </p:grpSp>
      <p:cxnSp>
        <p:nvCxnSpPr>
          <p:cNvPr id="49" name="Straight Connector 48">
            <a:extLst>
              <a:ext uri="{FF2B5EF4-FFF2-40B4-BE49-F238E27FC236}">
                <a16:creationId xmlns:a16="http://schemas.microsoft.com/office/drawing/2014/main" id="{2DC77D41-B7B4-4786-80EE-87BE3FE21410}"/>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C6D5C87-7EE8-4664-A610-D3B92CA994BA}"/>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FAULT TREE ANALYSIS (FTA)</a:t>
            </a:r>
          </a:p>
        </p:txBody>
      </p:sp>
    </p:spTree>
    <p:extLst>
      <p:ext uri="{BB962C8B-B14F-4D97-AF65-F5344CB8AC3E}">
        <p14:creationId xmlns:p14="http://schemas.microsoft.com/office/powerpoint/2010/main" val="223664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31</a:t>
            </a:fld>
            <a:endParaRPr lang="en-IN"/>
          </a:p>
        </p:txBody>
      </p:sp>
      <p:pic>
        <p:nvPicPr>
          <p:cNvPr id="7" name="Picture 6">
            <a:extLst>
              <a:ext uri="{FF2B5EF4-FFF2-40B4-BE49-F238E27FC236}">
                <a16:creationId xmlns:a16="http://schemas.microsoft.com/office/drawing/2014/main" id="{6A947BA4-173E-4B89-B49F-465703A83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55" y="3403482"/>
            <a:ext cx="8232090" cy="2853263"/>
          </a:xfrm>
          <a:prstGeom prst="rect">
            <a:avLst/>
          </a:prstGeom>
        </p:spPr>
      </p:pic>
      <p:sp>
        <p:nvSpPr>
          <p:cNvPr id="17" name="TextBox 16">
            <a:extLst>
              <a:ext uri="{FF2B5EF4-FFF2-40B4-BE49-F238E27FC236}">
                <a16:creationId xmlns:a16="http://schemas.microsoft.com/office/drawing/2014/main" id="{C5C5C26D-E876-45D1-B4FC-A40768C0FBCA}"/>
              </a:ext>
            </a:extLst>
          </p:cNvPr>
          <p:cNvSpPr txBox="1"/>
          <p:nvPr/>
        </p:nvSpPr>
        <p:spPr>
          <a:xfrm>
            <a:off x="146051" y="749331"/>
            <a:ext cx="8851899" cy="2554545"/>
          </a:xfrm>
          <a:prstGeom prst="rect">
            <a:avLst/>
          </a:prstGeom>
          <a:noFill/>
        </p:spPr>
        <p:txBody>
          <a:bodyPr wrap="square">
            <a:spAutoFit/>
          </a:bodyPr>
          <a:lstStyle/>
          <a:p>
            <a:pPr marL="214313" indent="-214313" algn="just">
              <a:buFont typeface="Wingdings" panose="05000000000000000000" pitchFamily="2" charset="2"/>
              <a:buChar char="§"/>
            </a:pPr>
            <a:r>
              <a:rPr lang="en-US" sz="1600" dirty="0"/>
              <a:t>Normal distribution underlies the statistical assumptions of Six Sigma. </a:t>
            </a:r>
          </a:p>
          <a:p>
            <a:pPr marL="214313" indent="-214313" algn="just">
              <a:buFont typeface="Wingdings" panose="05000000000000000000" pitchFamily="2" charset="2"/>
              <a:buChar char="§"/>
            </a:pPr>
            <a:r>
              <a:rPr lang="en-US" sz="1600" dirty="0"/>
              <a:t>At 0, </a:t>
            </a:r>
            <a:r>
              <a:rPr lang="en-US" sz="1600" i="1" dirty="0"/>
              <a:t>μ</a:t>
            </a:r>
            <a:r>
              <a:rPr lang="en-US" sz="1600" dirty="0"/>
              <a:t> (mu) marks the mean, with the horizontal axis showing distance from the mean, denoted in units of standard deviation (represented as </a:t>
            </a:r>
            <a:r>
              <a:rPr lang="en-US" sz="1600" i="1" dirty="0"/>
              <a:t>σ</a:t>
            </a:r>
            <a:r>
              <a:rPr lang="en-US" sz="1600" dirty="0"/>
              <a:t> or sigma). </a:t>
            </a:r>
          </a:p>
          <a:p>
            <a:pPr marL="214313" indent="-214313" algn="just">
              <a:buFont typeface="Wingdings" panose="05000000000000000000" pitchFamily="2" charset="2"/>
              <a:buChar char="§"/>
            </a:pPr>
            <a:r>
              <a:rPr lang="en-US" sz="1600" dirty="0"/>
              <a:t>The greater the standard deviation, the larger the spread of values; for the green curve, </a:t>
            </a:r>
            <a:r>
              <a:rPr lang="en-US" sz="1600" i="1" dirty="0"/>
              <a:t>μ</a:t>
            </a:r>
            <a:r>
              <a:rPr lang="en-US" sz="1600" dirty="0"/>
              <a:t> = 0 and </a:t>
            </a:r>
            <a:r>
              <a:rPr lang="en-US" sz="1600" i="1" dirty="0"/>
              <a:t>σ</a:t>
            </a:r>
            <a:r>
              <a:rPr lang="en-US" sz="1600" dirty="0"/>
              <a:t> = 1. </a:t>
            </a:r>
          </a:p>
          <a:p>
            <a:pPr marL="214313" indent="-214313" algn="just">
              <a:buFont typeface="Wingdings" panose="05000000000000000000" pitchFamily="2" charset="2"/>
              <a:buChar char="§"/>
            </a:pPr>
            <a:r>
              <a:rPr lang="en-US" sz="1600" dirty="0"/>
              <a:t>The upper and lower specification limits (USL and LSL) are at a distance of 6</a:t>
            </a:r>
            <a:r>
              <a:rPr lang="en-US" sz="1600" i="1" dirty="0"/>
              <a:t>σ</a:t>
            </a:r>
            <a:r>
              <a:rPr lang="en-US" sz="1600" dirty="0"/>
              <a:t> from the mean. </a:t>
            </a:r>
          </a:p>
          <a:p>
            <a:pPr marL="214313" indent="-214313" algn="just">
              <a:buFont typeface="Wingdings" panose="05000000000000000000" pitchFamily="2" charset="2"/>
              <a:buChar char="§"/>
            </a:pPr>
            <a:r>
              <a:rPr lang="en-US" sz="1600" dirty="0"/>
              <a:t>Normal distribution means that values far away from the mean are extremely unlikely—approximately 1 in a billion too low, and the same too high. </a:t>
            </a:r>
          </a:p>
          <a:p>
            <a:pPr marL="214313" indent="-214313" algn="just">
              <a:buFont typeface="Wingdings" panose="05000000000000000000" pitchFamily="2" charset="2"/>
              <a:buChar char="§"/>
            </a:pPr>
            <a:r>
              <a:rPr lang="en-US" sz="1600" dirty="0"/>
              <a:t>Even if the mean were to move right or left by 1.5 standard deviations (also known as a 1.5</a:t>
            </a:r>
            <a:r>
              <a:rPr lang="en-US" sz="1600" i="1" dirty="0"/>
              <a:t>σ</a:t>
            </a:r>
            <a:r>
              <a:rPr lang="en-US" sz="1600" dirty="0"/>
              <a:t> shift, colored red and blue), there is still a safety cushion.</a:t>
            </a:r>
            <a:endParaRPr lang="en-IN" sz="1600" dirty="0"/>
          </a:p>
        </p:txBody>
      </p:sp>
      <p:cxnSp>
        <p:nvCxnSpPr>
          <p:cNvPr id="9" name="Straight Connector 8">
            <a:extLst>
              <a:ext uri="{FF2B5EF4-FFF2-40B4-BE49-F238E27FC236}">
                <a16:creationId xmlns:a16="http://schemas.microsoft.com/office/drawing/2014/main" id="{7E888879-8947-4C98-BA7E-7F22EAEBC6A9}"/>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D25EE1-1752-4E68-A75D-9871D04C6D53}"/>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SIX SIGMA ANALYSIS (6</a:t>
            </a:r>
            <a:r>
              <a:rPr lang="el-GR" sz="2000" b="1" i="1" dirty="0">
                <a:solidFill>
                  <a:srgbClr val="291973"/>
                </a:solidFill>
                <a:latin typeface="Calibri" panose="020F0502020204030204" pitchFamily="34" charset="0"/>
                <a:ea typeface="Calibri" panose="020F0502020204030204" pitchFamily="34" charset="0"/>
                <a:cs typeface="Calibri" panose="020F0502020204030204" pitchFamily="34" charset="0"/>
              </a:rPr>
              <a:t>σ</a:t>
            </a:r>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A)</a:t>
            </a:r>
          </a:p>
        </p:txBody>
      </p:sp>
    </p:spTree>
    <p:extLst>
      <p:ext uri="{BB962C8B-B14F-4D97-AF65-F5344CB8AC3E}">
        <p14:creationId xmlns:p14="http://schemas.microsoft.com/office/powerpoint/2010/main" val="3022267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32</a:t>
            </a:fld>
            <a:endParaRPr lang="en-IN"/>
          </a:p>
        </p:txBody>
      </p:sp>
      <p:pic>
        <p:nvPicPr>
          <p:cNvPr id="7" name="Picture 6">
            <a:extLst>
              <a:ext uri="{FF2B5EF4-FFF2-40B4-BE49-F238E27FC236}">
                <a16:creationId xmlns:a16="http://schemas.microsoft.com/office/drawing/2014/main" id="{6A947BA4-173E-4B89-B49F-465703A83F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55" y="3403482"/>
            <a:ext cx="8232090" cy="2853263"/>
          </a:xfrm>
          <a:prstGeom prst="rect">
            <a:avLst/>
          </a:prstGeom>
        </p:spPr>
      </p:pic>
      <p:sp>
        <p:nvSpPr>
          <p:cNvPr id="18" name="TextBox 17">
            <a:extLst>
              <a:ext uri="{FF2B5EF4-FFF2-40B4-BE49-F238E27FC236}">
                <a16:creationId xmlns:a16="http://schemas.microsoft.com/office/drawing/2014/main" id="{FF5D28C7-3623-4B96-94C5-F7CDDB8407A9}"/>
              </a:ext>
            </a:extLst>
          </p:cNvPr>
          <p:cNvSpPr txBox="1"/>
          <p:nvPr/>
        </p:nvSpPr>
        <p:spPr>
          <a:xfrm>
            <a:off x="176244" y="682490"/>
            <a:ext cx="8791512" cy="2554545"/>
          </a:xfrm>
          <a:prstGeom prst="rect">
            <a:avLst/>
          </a:prstGeom>
          <a:noFill/>
        </p:spPr>
        <p:txBody>
          <a:bodyPr wrap="square" rtlCol="0">
            <a:spAutoFit/>
          </a:bodyPr>
          <a:lstStyle/>
          <a:p>
            <a:pPr algn="just"/>
            <a:r>
              <a:rPr lang="en-US" sz="1600" b="1" dirty="0">
                <a:solidFill>
                  <a:srgbClr val="0000FF"/>
                </a:solidFill>
              </a:rPr>
              <a:t>ANNECDOTES</a:t>
            </a:r>
          </a:p>
          <a:p>
            <a:pPr algn="just"/>
            <a:endParaRPr lang="en-US" sz="1600" b="1" dirty="0">
              <a:solidFill>
                <a:srgbClr val="0000FF"/>
              </a:solidFill>
            </a:endParaRPr>
          </a:p>
          <a:p>
            <a:pPr marL="214313" indent="-214313" algn="just">
              <a:buFont typeface="Wingdings" panose="05000000000000000000" pitchFamily="2" charset="2"/>
              <a:buChar char="§"/>
            </a:pPr>
            <a:r>
              <a:rPr lang="en-US" sz="1600" b="1" dirty="0"/>
              <a:t>Motorola </a:t>
            </a:r>
            <a:r>
              <a:rPr lang="en-US" sz="1600" dirty="0"/>
              <a:t>pioneered Six Sigma, setting a "six sigma" goal for its manufacturing business. </a:t>
            </a:r>
          </a:p>
          <a:p>
            <a:pPr marL="214313" indent="-214313" algn="just">
              <a:buFont typeface="Wingdings" panose="05000000000000000000" pitchFamily="2" charset="2"/>
              <a:buChar char="§"/>
            </a:pPr>
            <a:endParaRPr lang="en-US" sz="1600" dirty="0"/>
          </a:p>
          <a:p>
            <a:pPr marL="214313" indent="-214313" algn="just">
              <a:buFont typeface="Wingdings" panose="05000000000000000000" pitchFamily="2" charset="2"/>
              <a:buChar char="§"/>
            </a:pPr>
            <a:r>
              <a:rPr lang="en-US" sz="1600" dirty="0"/>
              <a:t>In 2005 Motorola attributed over $17 billion in savings to Six Sigma.</a:t>
            </a:r>
          </a:p>
          <a:p>
            <a:pPr marL="214313" indent="-214313" algn="just">
              <a:buFont typeface="Wingdings" panose="05000000000000000000" pitchFamily="2" charset="2"/>
              <a:buChar char="§"/>
            </a:pPr>
            <a:endParaRPr lang="en-US" sz="1600" dirty="0"/>
          </a:p>
          <a:p>
            <a:pPr marL="214313" indent="-214313" algn="just">
              <a:buFont typeface="Wingdings" panose="05000000000000000000" pitchFamily="2" charset="2"/>
              <a:buChar char="§"/>
            </a:pPr>
            <a:r>
              <a:rPr lang="en-US" sz="1600" b="1" dirty="0"/>
              <a:t>Honeywell</a:t>
            </a:r>
            <a:r>
              <a:rPr lang="en-US" sz="1600" dirty="0"/>
              <a:t> and </a:t>
            </a:r>
            <a:r>
              <a:rPr lang="en-US" sz="1600" b="1" dirty="0"/>
              <a:t>General Electric </a:t>
            </a:r>
            <a:r>
              <a:rPr lang="en-US" sz="1600" dirty="0"/>
              <a:t>were also early adopters of Six Sigma.</a:t>
            </a:r>
          </a:p>
          <a:p>
            <a:pPr marL="214313" indent="-214313" algn="just">
              <a:buFont typeface="Wingdings" panose="05000000000000000000" pitchFamily="2" charset="2"/>
              <a:buChar char="§"/>
            </a:pPr>
            <a:endParaRPr lang="en-US" sz="1600" dirty="0"/>
          </a:p>
          <a:p>
            <a:pPr marL="214313" indent="-214313" algn="just">
              <a:buFont typeface="Wingdings" panose="05000000000000000000" pitchFamily="2" charset="2"/>
              <a:buChar char="§"/>
            </a:pPr>
            <a:r>
              <a:rPr lang="en-US" sz="1600" dirty="0"/>
              <a:t>Processes that operate with "</a:t>
            </a:r>
            <a:r>
              <a:rPr lang="en-US" sz="1600" b="1" dirty="0"/>
              <a:t>six sigma quality</a:t>
            </a:r>
            <a:r>
              <a:rPr lang="en-US" sz="1600" dirty="0"/>
              <a:t>" over the short term are assumed to produce long-term defect levels below </a:t>
            </a:r>
            <a:r>
              <a:rPr lang="en-US" sz="1600" b="1" dirty="0"/>
              <a:t>3.4 defects per million opportunities (DPMO)</a:t>
            </a:r>
            <a:r>
              <a:rPr lang="en-US" sz="1600" dirty="0"/>
              <a:t>.</a:t>
            </a:r>
            <a:endParaRPr lang="en-IN" sz="1600" dirty="0"/>
          </a:p>
        </p:txBody>
      </p:sp>
      <p:cxnSp>
        <p:nvCxnSpPr>
          <p:cNvPr id="9" name="Straight Connector 8">
            <a:extLst>
              <a:ext uri="{FF2B5EF4-FFF2-40B4-BE49-F238E27FC236}">
                <a16:creationId xmlns:a16="http://schemas.microsoft.com/office/drawing/2014/main" id="{7E888879-8947-4C98-BA7E-7F22EAEBC6A9}"/>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D25EE1-1752-4E68-A75D-9871D04C6D53}"/>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SIX SIGMA ANALYSIS (6</a:t>
            </a:r>
            <a:r>
              <a:rPr lang="el-GR" sz="2000" b="1" i="1" dirty="0">
                <a:solidFill>
                  <a:srgbClr val="291973"/>
                </a:solidFill>
                <a:latin typeface="Calibri" panose="020F0502020204030204" pitchFamily="34" charset="0"/>
                <a:ea typeface="Calibri" panose="020F0502020204030204" pitchFamily="34" charset="0"/>
                <a:cs typeface="Calibri" panose="020F0502020204030204" pitchFamily="34" charset="0"/>
              </a:rPr>
              <a:t>σ</a:t>
            </a:r>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A)</a:t>
            </a:r>
          </a:p>
        </p:txBody>
      </p:sp>
    </p:spTree>
    <p:extLst>
      <p:ext uri="{BB962C8B-B14F-4D97-AF65-F5344CB8AC3E}">
        <p14:creationId xmlns:p14="http://schemas.microsoft.com/office/powerpoint/2010/main" val="2344891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33</a:t>
            </a:fld>
            <a:endParaRPr lang="en-IN"/>
          </a:p>
        </p:txBody>
      </p:sp>
      <p:sp>
        <p:nvSpPr>
          <p:cNvPr id="12" name="TextBox 11">
            <a:extLst>
              <a:ext uri="{FF2B5EF4-FFF2-40B4-BE49-F238E27FC236}">
                <a16:creationId xmlns:a16="http://schemas.microsoft.com/office/drawing/2014/main" id="{173FA18D-9911-44AF-871A-286BB8508AFE}"/>
              </a:ext>
            </a:extLst>
          </p:cNvPr>
          <p:cNvSpPr txBox="1"/>
          <p:nvPr/>
        </p:nvSpPr>
        <p:spPr>
          <a:xfrm>
            <a:off x="176244" y="744465"/>
            <a:ext cx="8851899" cy="1077218"/>
          </a:xfrm>
          <a:prstGeom prst="rect">
            <a:avLst/>
          </a:prstGeom>
          <a:noFill/>
        </p:spPr>
        <p:txBody>
          <a:bodyPr wrap="square">
            <a:spAutoFit/>
          </a:bodyPr>
          <a:lstStyle/>
          <a:p>
            <a:pPr marL="214313" indent="-214313">
              <a:buFont typeface="Wingdings" panose="05000000000000000000" pitchFamily="2" charset="2"/>
              <a:buChar char="§"/>
            </a:pPr>
            <a:r>
              <a:rPr lang="en-US" sz="1600" b="1" dirty="0"/>
              <a:t>Pinch Analysis</a:t>
            </a:r>
            <a:r>
              <a:rPr lang="en-US" sz="1600" dirty="0"/>
              <a:t> is a powerful technique used in industrial processes to improve energy efficiency by optimizing heat recovery and reducing external energy demands.</a:t>
            </a:r>
          </a:p>
          <a:p>
            <a:pPr marL="214313" indent="-214313">
              <a:buFont typeface="Wingdings" panose="05000000000000000000" pitchFamily="2" charset="2"/>
              <a:buChar char="§"/>
            </a:pPr>
            <a:endParaRPr lang="en-US" sz="1600" dirty="0"/>
          </a:p>
          <a:p>
            <a:pPr marL="214313" indent="-214313">
              <a:buFont typeface="Wingdings" panose="05000000000000000000" pitchFamily="2" charset="2"/>
              <a:buChar char="§"/>
            </a:pPr>
            <a:r>
              <a:rPr lang="en-US" sz="1600" dirty="0"/>
              <a:t>Essentially, process </a:t>
            </a:r>
            <a:r>
              <a:rPr lang="en-US" sz="1600" b="1" dirty="0"/>
              <a:t>optimization</a:t>
            </a:r>
            <a:r>
              <a:rPr lang="en-US" sz="1600" dirty="0"/>
              <a:t> on the basis of </a:t>
            </a:r>
            <a:r>
              <a:rPr lang="en-US" sz="1600" b="1" dirty="0"/>
              <a:t>thermodynamics </a:t>
            </a:r>
            <a:r>
              <a:rPr lang="en-US" sz="1600" dirty="0"/>
              <a:t>of the process.</a:t>
            </a:r>
            <a:endParaRPr lang="en-IN" sz="1600" dirty="0"/>
          </a:p>
        </p:txBody>
      </p:sp>
      <p:sp>
        <p:nvSpPr>
          <p:cNvPr id="16" name="TextBox 15">
            <a:extLst>
              <a:ext uri="{FF2B5EF4-FFF2-40B4-BE49-F238E27FC236}">
                <a16:creationId xmlns:a16="http://schemas.microsoft.com/office/drawing/2014/main" id="{89EB0165-B03D-41CB-9611-6A842E8FA8A0}"/>
              </a:ext>
            </a:extLst>
          </p:cNvPr>
          <p:cNvSpPr txBox="1"/>
          <p:nvPr/>
        </p:nvSpPr>
        <p:spPr>
          <a:xfrm>
            <a:off x="217489" y="4287068"/>
            <a:ext cx="4279812" cy="1957524"/>
          </a:xfrm>
          <a:prstGeom prst="rect">
            <a:avLst/>
          </a:prstGeom>
          <a:noFill/>
        </p:spPr>
        <p:txBody>
          <a:bodyPr wrap="square">
            <a:spAutoFit/>
          </a:bodyPr>
          <a:lstStyle/>
          <a:p>
            <a:pPr marL="214313" indent="-214313" algn="just">
              <a:lnSpc>
                <a:spcPct val="125000"/>
              </a:lnSpc>
              <a:buFont typeface="Wingdings" panose="05000000000000000000" pitchFamily="2" charset="2"/>
              <a:buChar char="§"/>
            </a:pPr>
            <a:r>
              <a:rPr lang="en-IN" sz="1400" dirty="0"/>
              <a:t>Feeds, products, recycle concentrations and flowrates are known, the separators (the second layer of the onion) can be designed.</a:t>
            </a:r>
          </a:p>
          <a:p>
            <a:pPr marL="214313" indent="-214313" algn="just">
              <a:lnSpc>
                <a:spcPct val="125000"/>
              </a:lnSpc>
              <a:buFont typeface="Wingdings" panose="05000000000000000000" pitchFamily="2" charset="2"/>
              <a:buChar char="§"/>
            </a:pPr>
            <a:r>
              <a:rPr lang="en-IN" sz="1400" dirty="0"/>
              <a:t>The basic EMB is now in place, and the heat exchanger network (the third layer) can be designed. </a:t>
            </a:r>
          </a:p>
          <a:p>
            <a:pPr marL="214313" indent="-214313" algn="just">
              <a:lnSpc>
                <a:spcPct val="125000"/>
              </a:lnSpc>
              <a:buFont typeface="Wingdings" panose="05000000000000000000" pitchFamily="2" charset="2"/>
              <a:buChar char="§"/>
            </a:pPr>
            <a:r>
              <a:rPr lang="en-IN" sz="1400" dirty="0"/>
              <a:t>The remaining heating and cooling duties are handled by the utility system (the fourth layer).</a:t>
            </a:r>
          </a:p>
        </p:txBody>
      </p:sp>
      <p:grpSp>
        <p:nvGrpSpPr>
          <p:cNvPr id="15" name="Group 14">
            <a:extLst>
              <a:ext uri="{FF2B5EF4-FFF2-40B4-BE49-F238E27FC236}">
                <a16:creationId xmlns:a16="http://schemas.microsoft.com/office/drawing/2014/main" id="{313560FF-206A-4B77-AE66-B5D26020378C}"/>
              </a:ext>
            </a:extLst>
          </p:cNvPr>
          <p:cNvGrpSpPr/>
          <p:nvPr/>
        </p:nvGrpSpPr>
        <p:grpSpPr>
          <a:xfrm>
            <a:off x="357311" y="1925633"/>
            <a:ext cx="3651678" cy="2414189"/>
            <a:chOff x="476411" y="1640411"/>
            <a:chExt cx="4354561" cy="2908829"/>
          </a:xfrm>
        </p:grpSpPr>
        <p:pic>
          <p:nvPicPr>
            <p:cNvPr id="11" name="Picture 10">
              <a:extLst>
                <a:ext uri="{FF2B5EF4-FFF2-40B4-BE49-F238E27FC236}">
                  <a16:creationId xmlns:a16="http://schemas.microsoft.com/office/drawing/2014/main" id="{66CFA1F0-0F77-4CBD-BDDB-31CF3EE4507F}"/>
                </a:ext>
              </a:extLst>
            </p:cNvPr>
            <p:cNvPicPr>
              <a:picLocks noChangeAspect="1"/>
            </p:cNvPicPr>
            <p:nvPr/>
          </p:nvPicPr>
          <p:blipFill>
            <a:blip r:embed="rId2"/>
            <a:stretch>
              <a:fillRect/>
            </a:stretch>
          </p:blipFill>
          <p:spPr>
            <a:xfrm>
              <a:off x="476411" y="1640411"/>
              <a:ext cx="4354561" cy="2889988"/>
            </a:xfrm>
            <a:prstGeom prst="rect">
              <a:avLst/>
            </a:prstGeom>
          </p:spPr>
        </p:pic>
        <p:sp>
          <p:nvSpPr>
            <p:cNvPr id="14" name="Rectangle 13">
              <a:extLst>
                <a:ext uri="{FF2B5EF4-FFF2-40B4-BE49-F238E27FC236}">
                  <a16:creationId xmlns:a16="http://schemas.microsoft.com/office/drawing/2014/main" id="{FF641CF7-D562-4996-9B41-B047C273500D}"/>
                </a:ext>
              </a:extLst>
            </p:cNvPr>
            <p:cNvSpPr/>
            <p:nvPr/>
          </p:nvSpPr>
          <p:spPr>
            <a:xfrm>
              <a:off x="1109133" y="4343400"/>
              <a:ext cx="3166534" cy="205840"/>
            </a:xfrm>
            <a:prstGeom prst="rect">
              <a:avLst/>
            </a:prstGeom>
            <a:solidFill>
              <a:schemeClr val="accent4">
                <a:lumMod val="60000"/>
                <a:lumOff val="4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grpSp>
        <p:nvGrpSpPr>
          <p:cNvPr id="22" name="Group 21">
            <a:extLst>
              <a:ext uri="{FF2B5EF4-FFF2-40B4-BE49-F238E27FC236}">
                <a16:creationId xmlns:a16="http://schemas.microsoft.com/office/drawing/2014/main" id="{FB21B1C6-478F-42C4-B478-891F2D470591}"/>
              </a:ext>
            </a:extLst>
          </p:cNvPr>
          <p:cNvGrpSpPr/>
          <p:nvPr/>
        </p:nvGrpSpPr>
        <p:grpSpPr>
          <a:xfrm>
            <a:off x="4325298" y="2056718"/>
            <a:ext cx="4601217" cy="2343477"/>
            <a:chOff x="5767061" y="1599288"/>
            <a:chExt cx="6134956" cy="3124636"/>
          </a:xfrm>
        </p:grpSpPr>
        <p:pic>
          <p:nvPicPr>
            <p:cNvPr id="20" name="Picture 19">
              <a:extLst>
                <a:ext uri="{FF2B5EF4-FFF2-40B4-BE49-F238E27FC236}">
                  <a16:creationId xmlns:a16="http://schemas.microsoft.com/office/drawing/2014/main" id="{4B43F074-97AF-4089-BD6C-4ED5E59B7442}"/>
                </a:ext>
              </a:extLst>
            </p:cNvPr>
            <p:cNvPicPr>
              <a:picLocks noChangeAspect="1"/>
            </p:cNvPicPr>
            <p:nvPr/>
          </p:nvPicPr>
          <p:blipFill>
            <a:blip r:embed="rId3"/>
            <a:stretch>
              <a:fillRect/>
            </a:stretch>
          </p:blipFill>
          <p:spPr>
            <a:xfrm>
              <a:off x="5767061" y="1599288"/>
              <a:ext cx="6134956" cy="3124636"/>
            </a:xfrm>
            <a:prstGeom prst="rect">
              <a:avLst/>
            </a:prstGeom>
          </p:spPr>
        </p:pic>
        <p:sp>
          <p:nvSpPr>
            <p:cNvPr id="21" name="Rectangle 20">
              <a:extLst>
                <a:ext uri="{FF2B5EF4-FFF2-40B4-BE49-F238E27FC236}">
                  <a16:creationId xmlns:a16="http://schemas.microsoft.com/office/drawing/2014/main" id="{742EDAE6-9EFB-44E5-979D-84CD3521AF71}"/>
                </a:ext>
              </a:extLst>
            </p:cNvPr>
            <p:cNvSpPr/>
            <p:nvPr/>
          </p:nvSpPr>
          <p:spPr>
            <a:xfrm>
              <a:off x="7251272" y="4513793"/>
              <a:ext cx="3166534" cy="205840"/>
            </a:xfrm>
            <a:prstGeom prst="rect">
              <a:avLst/>
            </a:prstGeom>
            <a:solidFill>
              <a:schemeClr val="accent4">
                <a:lumMod val="60000"/>
                <a:lumOff val="4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23" name="TextBox 22">
            <a:extLst>
              <a:ext uri="{FF2B5EF4-FFF2-40B4-BE49-F238E27FC236}">
                <a16:creationId xmlns:a16="http://schemas.microsoft.com/office/drawing/2014/main" id="{23F68E2F-B407-4B80-9450-CE599AA4A66A}"/>
              </a:ext>
            </a:extLst>
          </p:cNvPr>
          <p:cNvSpPr txBox="1"/>
          <p:nvPr/>
        </p:nvSpPr>
        <p:spPr>
          <a:xfrm>
            <a:off x="4497301" y="4534322"/>
            <a:ext cx="4507961" cy="1418915"/>
          </a:xfrm>
          <a:prstGeom prst="rect">
            <a:avLst/>
          </a:prstGeom>
          <a:noFill/>
        </p:spPr>
        <p:txBody>
          <a:bodyPr wrap="square">
            <a:spAutoFit/>
          </a:bodyPr>
          <a:lstStyle/>
          <a:p>
            <a:pPr marL="214313" indent="-214313" algn="just">
              <a:lnSpc>
                <a:spcPct val="125000"/>
              </a:lnSpc>
              <a:buFont typeface="Wingdings" panose="05000000000000000000" pitchFamily="2" charset="2"/>
              <a:buChar char="§"/>
            </a:pPr>
            <a:r>
              <a:rPr lang="en-IN" sz="1400" dirty="0"/>
              <a:t>Extract the </a:t>
            </a:r>
            <a:r>
              <a:rPr lang="en-IN" sz="1400" b="1" dirty="0"/>
              <a:t>Thermal Data </a:t>
            </a:r>
            <a:r>
              <a:rPr lang="en-IN" sz="1400" dirty="0"/>
              <a:t>for </a:t>
            </a:r>
            <a:r>
              <a:rPr lang="en-IN" sz="1400" b="1" dirty="0"/>
              <a:t>Pinch Analysis.</a:t>
            </a:r>
          </a:p>
          <a:p>
            <a:pPr marL="214313" indent="-214313" algn="just">
              <a:lnSpc>
                <a:spcPct val="125000"/>
              </a:lnSpc>
              <a:buFont typeface="Wingdings" panose="05000000000000000000" pitchFamily="2" charset="2"/>
              <a:buChar char="§"/>
            </a:pPr>
            <a:r>
              <a:rPr lang="en-US" sz="1400" dirty="0"/>
              <a:t>The </a:t>
            </a:r>
            <a:r>
              <a:rPr lang="en-US" sz="1400" b="1" dirty="0"/>
              <a:t>heat capacity flow rate (CP) </a:t>
            </a:r>
            <a:r>
              <a:rPr lang="en-US" sz="1400" dirty="0"/>
              <a:t>is the mass flowrate (M) times the specific heat capacity (C</a:t>
            </a:r>
            <a:r>
              <a:rPr lang="en-US" sz="1400" baseline="-25000" dirty="0"/>
              <a:t>p</a:t>
            </a:r>
            <a:r>
              <a:rPr lang="en-US" sz="1400" dirty="0"/>
              <a:t>) i.e. </a:t>
            </a:r>
            <a:r>
              <a:rPr lang="en-US" sz="1400" dirty="0">
                <a:solidFill>
                  <a:srgbClr val="0000FF"/>
                </a:solidFill>
              </a:rPr>
              <a:t>CP = C</a:t>
            </a:r>
            <a:r>
              <a:rPr lang="en-US" sz="1400" baseline="-25000" dirty="0">
                <a:solidFill>
                  <a:srgbClr val="0000FF"/>
                </a:solidFill>
              </a:rPr>
              <a:t>p</a:t>
            </a:r>
            <a:r>
              <a:rPr lang="en-US" sz="1400" dirty="0">
                <a:solidFill>
                  <a:srgbClr val="0000FF"/>
                </a:solidFill>
              </a:rPr>
              <a:t> × M </a:t>
            </a:r>
            <a:r>
              <a:rPr lang="en-US" sz="1400" dirty="0"/>
              <a:t>.</a:t>
            </a:r>
          </a:p>
          <a:p>
            <a:pPr marL="214313" indent="-214313" algn="just">
              <a:lnSpc>
                <a:spcPct val="125000"/>
              </a:lnSpc>
              <a:buFont typeface="Wingdings" panose="05000000000000000000" pitchFamily="2" charset="2"/>
              <a:buChar char="§"/>
            </a:pPr>
            <a:r>
              <a:rPr lang="en-US" sz="1400" dirty="0"/>
              <a:t>The </a:t>
            </a:r>
            <a:r>
              <a:rPr lang="en-US" sz="1400" b="1" dirty="0"/>
              <a:t>CP of a stream</a:t>
            </a:r>
            <a:r>
              <a:rPr lang="en-US" sz="1400" dirty="0"/>
              <a:t> is measured as enthalpy change per unit temperature (kW/ºC or equivalent units).</a:t>
            </a:r>
            <a:endParaRPr lang="en-IN" sz="1400" dirty="0"/>
          </a:p>
        </p:txBody>
      </p:sp>
      <p:sp>
        <p:nvSpPr>
          <p:cNvPr id="25" name="TextBox 24">
            <a:extLst>
              <a:ext uri="{FF2B5EF4-FFF2-40B4-BE49-F238E27FC236}">
                <a16:creationId xmlns:a16="http://schemas.microsoft.com/office/drawing/2014/main" id="{909B0785-86C1-4E15-8CD7-0DB979931C02}"/>
              </a:ext>
            </a:extLst>
          </p:cNvPr>
          <p:cNvSpPr txBox="1"/>
          <p:nvPr/>
        </p:nvSpPr>
        <p:spPr>
          <a:xfrm>
            <a:off x="4008989" y="1797651"/>
            <a:ext cx="5154615" cy="253916"/>
          </a:xfrm>
          <a:prstGeom prst="rect">
            <a:avLst/>
          </a:prstGeom>
          <a:noFill/>
        </p:spPr>
        <p:txBody>
          <a:bodyPr wrap="square">
            <a:spAutoFit/>
          </a:bodyPr>
          <a:lstStyle/>
          <a:p>
            <a:r>
              <a:rPr lang="en-IN" sz="1050" b="1" dirty="0">
                <a:solidFill>
                  <a:srgbClr val="002060"/>
                </a:solidFill>
              </a:rPr>
              <a:t>Hot utility demand: 1200 units (shown by </a:t>
            </a:r>
            <a:r>
              <a:rPr lang="en-IN" sz="1050" b="1" dirty="0">
                <a:solidFill>
                  <a:srgbClr val="C00000"/>
                </a:solidFill>
              </a:rPr>
              <a:t>H</a:t>
            </a:r>
            <a:r>
              <a:rPr lang="en-IN" sz="1050" b="1" dirty="0">
                <a:solidFill>
                  <a:srgbClr val="002060"/>
                </a:solidFill>
              </a:rPr>
              <a:t>)   Cold utility demand: 360 units (shown by </a:t>
            </a:r>
            <a:r>
              <a:rPr lang="en-IN" sz="1050" b="1" dirty="0">
                <a:solidFill>
                  <a:srgbClr val="0000FF"/>
                </a:solidFill>
              </a:rPr>
              <a:t>C</a:t>
            </a:r>
            <a:r>
              <a:rPr lang="en-IN" sz="1050" b="1" dirty="0">
                <a:solidFill>
                  <a:srgbClr val="002060"/>
                </a:solidFill>
              </a:rPr>
              <a:t>)</a:t>
            </a:r>
          </a:p>
        </p:txBody>
      </p:sp>
      <p:sp>
        <p:nvSpPr>
          <p:cNvPr id="27" name="TextBox 26">
            <a:extLst>
              <a:ext uri="{FF2B5EF4-FFF2-40B4-BE49-F238E27FC236}">
                <a16:creationId xmlns:a16="http://schemas.microsoft.com/office/drawing/2014/main" id="{517E32CD-35EA-4DBE-BE9A-BB8179E07593}"/>
              </a:ext>
            </a:extLst>
          </p:cNvPr>
          <p:cNvSpPr txBox="1">
            <a:spLocks/>
          </p:cNvSpPr>
          <p:nvPr/>
        </p:nvSpPr>
        <p:spPr>
          <a:xfrm>
            <a:off x="5122147" y="2864581"/>
            <a:ext cx="189000" cy="357054"/>
          </a:xfrm>
          <a:prstGeom prst="ellipse">
            <a:avLst/>
          </a:prstGeom>
          <a:solidFill>
            <a:schemeClr val="bg1"/>
          </a:solidFill>
          <a:ln>
            <a:solidFill>
              <a:schemeClr val="tx1"/>
            </a:solidFill>
          </a:ln>
        </p:spPr>
        <p:txBody>
          <a:bodyPr wrap="square" rtlCol="0" anchor="ctr">
            <a:spAutoFit/>
          </a:bodyPr>
          <a:lstStyle/>
          <a:p>
            <a:pPr algn="ctr"/>
            <a:r>
              <a:rPr lang="en-US" sz="1050" b="1" dirty="0">
                <a:solidFill>
                  <a:srgbClr val="C00000"/>
                </a:solidFill>
              </a:rPr>
              <a:t>H</a:t>
            </a:r>
            <a:endParaRPr lang="en-IN" sz="1050" b="1" dirty="0">
              <a:solidFill>
                <a:srgbClr val="C00000"/>
              </a:solidFill>
            </a:endParaRPr>
          </a:p>
        </p:txBody>
      </p:sp>
      <p:sp>
        <p:nvSpPr>
          <p:cNvPr id="28" name="TextBox 27">
            <a:extLst>
              <a:ext uri="{FF2B5EF4-FFF2-40B4-BE49-F238E27FC236}">
                <a16:creationId xmlns:a16="http://schemas.microsoft.com/office/drawing/2014/main" id="{A5C89B4A-D34D-4B6B-98CB-A0EC5F1C0AA8}"/>
              </a:ext>
            </a:extLst>
          </p:cNvPr>
          <p:cNvSpPr txBox="1">
            <a:spLocks/>
          </p:cNvSpPr>
          <p:nvPr/>
        </p:nvSpPr>
        <p:spPr>
          <a:xfrm>
            <a:off x="4457700" y="3380785"/>
            <a:ext cx="189000" cy="357054"/>
          </a:xfrm>
          <a:prstGeom prst="ellipse">
            <a:avLst/>
          </a:prstGeom>
          <a:solidFill>
            <a:schemeClr val="bg1"/>
          </a:solidFill>
          <a:ln>
            <a:solidFill>
              <a:schemeClr val="tx1"/>
            </a:solidFill>
          </a:ln>
        </p:spPr>
        <p:txBody>
          <a:bodyPr wrap="square" rtlCol="0" anchor="ctr">
            <a:spAutoFit/>
          </a:bodyPr>
          <a:lstStyle/>
          <a:p>
            <a:pPr algn="ctr"/>
            <a:r>
              <a:rPr lang="en-US" sz="1050" b="1" dirty="0">
                <a:solidFill>
                  <a:srgbClr val="0000FF"/>
                </a:solidFill>
              </a:rPr>
              <a:t>C</a:t>
            </a:r>
            <a:endParaRPr lang="en-IN" sz="1050" b="1" dirty="0">
              <a:solidFill>
                <a:srgbClr val="0000FF"/>
              </a:solidFill>
            </a:endParaRPr>
          </a:p>
        </p:txBody>
      </p:sp>
      <p:cxnSp>
        <p:nvCxnSpPr>
          <p:cNvPr id="18" name="Straight Connector 17">
            <a:extLst>
              <a:ext uri="{FF2B5EF4-FFF2-40B4-BE49-F238E27FC236}">
                <a16:creationId xmlns:a16="http://schemas.microsoft.com/office/drawing/2014/main" id="{F2494D30-6657-40CF-B622-9B1F336813CA}"/>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F85BEC8-1F89-4629-9A12-EAF6D848FADE}"/>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PROCESS OPTIMIZATION </a:t>
            </a:r>
          </a:p>
        </p:txBody>
      </p:sp>
    </p:spTree>
    <p:extLst>
      <p:ext uri="{BB962C8B-B14F-4D97-AF65-F5344CB8AC3E}">
        <p14:creationId xmlns:p14="http://schemas.microsoft.com/office/powerpoint/2010/main" val="3300687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C41A4D-69B5-4678-9712-8188AB7685B7}"/>
              </a:ext>
            </a:extLst>
          </p:cNvPr>
          <p:cNvPicPr>
            <a:picLocks noChangeAspect="1"/>
          </p:cNvPicPr>
          <p:nvPr/>
        </p:nvPicPr>
        <p:blipFill rotWithShape="1">
          <a:blip r:embed="rId9"/>
          <a:srcRect b="19004"/>
          <a:stretch/>
        </p:blipFill>
        <p:spPr>
          <a:xfrm>
            <a:off x="3208354" y="1512983"/>
            <a:ext cx="5656800" cy="1843181"/>
          </a:xfrm>
          <a:prstGeom prst="rect">
            <a:avLst/>
          </a:prstGeom>
        </p:spPr>
      </p:pic>
      <p:cxnSp>
        <p:nvCxnSpPr>
          <p:cNvPr id="17" name="Straight Arrow Connector 16">
            <a:extLst>
              <a:ext uri="{FF2B5EF4-FFF2-40B4-BE49-F238E27FC236}">
                <a16:creationId xmlns:a16="http://schemas.microsoft.com/office/drawing/2014/main" id="{AEB24E83-16A4-4EF6-85D0-9982298DC541}"/>
              </a:ext>
            </a:extLst>
          </p:cNvPr>
          <p:cNvCxnSpPr>
            <a:cxnSpLocks/>
            <a:endCxn id="19" idx="0"/>
          </p:cNvCxnSpPr>
          <p:nvPr/>
        </p:nvCxnSpPr>
        <p:spPr>
          <a:xfrm>
            <a:off x="8067467" y="2106624"/>
            <a:ext cx="378033" cy="306093"/>
          </a:xfrm>
          <a:prstGeom prst="straightConnector1">
            <a:avLst/>
          </a:prstGeom>
          <a:ln>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A3765CF-1425-4503-9DBB-9E034BE6F173}"/>
              </a:ext>
            </a:extLst>
          </p:cNvPr>
          <p:cNvSpPr txBox="1"/>
          <p:nvPr/>
        </p:nvSpPr>
        <p:spPr>
          <a:xfrm>
            <a:off x="7674455" y="2412717"/>
            <a:ext cx="1542089" cy="461665"/>
          </a:xfrm>
          <a:prstGeom prst="rect">
            <a:avLst/>
          </a:prstGeom>
          <a:noFill/>
        </p:spPr>
        <p:txBody>
          <a:bodyPr wrap="none" rtlCol="0">
            <a:spAutoFit/>
          </a:bodyPr>
          <a:lstStyle/>
          <a:p>
            <a:pPr algn="ctr"/>
            <a:r>
              <a:rPr lang="en-US" sz="1200" b="1" dirty="0">
                <a:solidFill>
                  <a:srgbClr val="C00000"/>
                </a:solidFill>
              </a:rPr>
              <a:t>Hot Composite Curve</a:t>
            </a:r>
          </a:p>
          <a:p>
            <a:pPr algn="ctr"/>
            <a:r>
              <a:rPr lang="en-US" sz="1200" b="1" dirty="0">
                <a:solidFill>
                  <a:srgbClr val="C00000"/>
                </a:solidFill>
              </a:rPr>
              <a:t>(HCC)</a:t>
            </a:r>
            <a:endParaRPr lang="en-IN" sz="1200" b="1" dirty="0">
              <a:solidFill>
                <a:srgbClr val="C00000"/>
              </a:solidFill>
            </a:endParaRPr>
          </a:p>
        </p:txBody>
      </p:sp>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34</a:t>
            </a:fld>
            <a:endParaRPr lang="en-IN"/>
          </a:p>
        </p:txBody>
      </p:sp>
      <p:sp>
        <p:nvSpPr>
          <p:cNvPr id="18" name="TextBox 17">
            <a:extLst>
              <a:ext uri="{FF2B5EF4-FFF2-40B4-BE49-F238E27FC236}">
                <a16:creationId xmlns:a16="http://schemas.microsoft.com/office/drawing/2014/main" id="{042BBBEA-0185-4602-9AAB-8BC5094237A4}"/>
              </a:ext>
            </a:extLst>
          </p:cNvPr>
          <p:cNvSpPr txBox="1"/>
          <p:nvPr/>
        </p:nvSpPr>
        <p:spPr>
          <a:xfrm>
            <a:off x="3119052" y="700775"/>
            <a:ext cx="5978381" cy="705258"/>
          </a:xfrm>
          <a:prstGeom prst="rect">
            <a:avLst/>
          </a:prstGeom>
          <a:noFill/>
        </p:spPr>
        <p:txBody>
          <a:bodyPr wrap="square">
            <a:spAutoFit/>
          </a:bodyPr>
          <a:lstStyle/>
          <a:p>
            <a:pPr marL="214313" indent="-214313">
              <a:lnSpc>
                <a:spcPct val="150000"/>
              </a:lnSpc>
              <a:buFont typeface="Wingdings" panose="05000000000000000000" pitchFamily="2" charset="2"/>
              <a:buChar char="§"/>
            </a:pPr>
            <a:r>
              <a:rPr lang="en-IN" sz="1400" b="1" dirty="0"/>
              <a:t>Pinch Analysis </a:t>
            </a:r>
            <a:r>
              <a:rPr lang="en-IN" sz="1400" dirty="0"/>
              <a:t>provides a target for the minimum energy consumption.</a:t>
            </a:r>
          </a:p>
          <a:p>
            <a:pPr marL="214313" indent="-214313">
              <a:lnSpc>
                <a:spcPct val="150000"/>
              </a:lnSpc>
              <a:buFont typeface="Wingdings" panose="05000000000000000000" pitchFamily="2" charset="2"/>
              <a:buChar char="§"/>
            </a:pPr>
            <a:r>
              <a:rPr lang="en-IN" sz="1400" dirty="0"/>
              <a:t>The </a:t>
            </a:r>
            <a:r>
              <a:rPr lang="en-IN" sz="1400" b="1" dirty="0"/>
              <a:t>energy targets </a:t>
            </a:r>
            <a:r>
              <a:rPr lang="en-IN" sz="1400" dirty="0"/>
              <a:t>are obtained using a tool called the “</a:t>
            </a:r>
            <a:r>
              <a:rPr lang="en-IN" sz="1400" b="1" i="1" dirty="0"/>
              <a:t>Composite Curves</a:t>
            </a:r>
            <a:r>
              <a:rPr lang="en-IN" sz="1400" dirty="0"/>
              <a:t>”.</a:t>
            </a:r>
          </a:p>
        </p:txBody>
      </p:sp>
      <p:sp>
        <p:nvSpPr>
          <p:cNvPr id="24" name="Rectangle 23">
            <a:extLst>
              <a:ext uri="{FF2B5EF4-FFF2-40B4-BE49-F238E27FC236}">
                <a16:creationId xmlns:a16="http://schemas.microsoft.com/office/drawing/2014/main" id="{5A93564B-82E2-4B18-AB86-76E7CD604B0C}"/>
              </a:ext>
            </a:extLst>
          </p:cNvPr>
          <p:cNvSpPr/>
          <p:nvPr/>
        </p:nvSpPr>
        <p:spPr>
          <a:xfrm>
            <a:off x="4652826" y="1428650"/>
            <a:ext cx="2376623" cy="30352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Construction of Composite Curves</a:t>
            </a:r>
            <a:endParaRPr lang="en-IN" sz="1200" b="1" dirty="0">
              <a:solidFill>
                <a:schemeClr val="tx1"/>
              </a:solidFill>
            </a:endParaRPr>
          </a:p>
        </p:txBody>
      </p:sp>
      <p:grpSp>
        <p:nvGrpSpPr>
          <p:cNvPr id="81" name="Group 80">
            <a:extLst>
              <a:ext uri="{FF2B5EF4-FFF2-40B4-BE49-F238E27FC236}">
                <a16:creationId xmlns:a16="http://schemas.microsoft.com/office/drawing/2014/main" id="{4FE43B6B-72AE-4E6A-9B0C-73A7FEB184D8}"/>
              </a:ext>
            </a:extLst>
          </p:cNvPr>
          <p:cNvGrpSpPr/>
          <p:nvPr/>
        </p:nvGrpSpPr>
        <p:grpSpPr>
          <a:xfrm>
            <a:off x="176244" y="773307"/>
            <a:ext cx="2988190" cy="2222036"/>
            <a:chOff x="186268" y="598190"/>
            <a:chExt cx="3598212" cy="2631253"/>
          </a:xfrm>
        </p:grpSpPr>
        <p:pic>
          <p:nvPicPr>
            <p:cNvPr id="6" name="Picture 5">
              <a:extLst>
                <a:ext uri="{FF2B5EF4-FFF2-40B4-BE49-F238E27FC236}">
                  <a16:creationId xmlns:a16="http://schemas.microsoft.com/office/drawing/2014/main" id="{6BA774B1-654A-482B-8368-3608CF5841ED}"/>
                </a:ext>
              </a:extLst>
            </p:cNvPr>
            <p:cNvPicPr>
              <a:picLocks noChangeAspect="1"/>
            </p:cNvPicPr>
            <p:nvPr/>
          </p:nvPicPr>
          <p:blipFill>
            <a:blip r:embed="rId10"/>
            <a:stretch>
              <a:fillRect/>
            </a:stretch>
          </p:blipFill>
          <p:spPr>
            <a:xfrm>
              <a:off x="186268" y="598190"/>
              <a:ext cx="3598212" cy="2600688"/>
            </a:xfrm>
            <a:prstGeom prst="rect">
              <a:avLst/>
            </a:prstGeom>
          </p:spPr>
        </p:pic>
        <p:sp>
          <p:nvSpPr>
            <p:cNvPr id="25" name="Rectangle 24">
              <a:extLst>
                <a:ext uri="{FF2B5EF4-FFF2-40B4-BE49-F238E27FC236}">
                  <a16:creationId xmlns:a16="http://schemas.microsoft.com/office/drawing/2014/main" id="{A9A25956-68BE-470A-B8A5-4AF7F2E28C01}"/>
                </a:ext>
              </a:extLst>
            </p:cNvPr>
            <p:cNvSpPr/>
            <p:nvPr/>
          </p:nvSpPr>
          <p:spPr>
            <a:xfrm>
              <a:off x="408922" y="3013443"/>
              <a:ext cx="3240000" cy="216000"/>
            </a:xfrm>
            <a:prstGeom prst="rect">
              <a:avLst/>
            </a:prstGeom>
            <a:solidFill>
              <a:schemeClr val="accent4">
                <a:lumMod val="60000"/>
                <a:lumOff val="4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31" name="TextBox 30">
            <a:extLst>
              <a:ext uri="{FF2B5EF4-FFF2-40B4-BE49-F238E27FC236}">
                <a16:creationId xmlns:a16="http://schemas.microsoft.com/office/drawing/2014/main" id="{380492A7-3AEE-4A5F-91E1-D12AC957D10A}"/>
              </a:ext>
            </a:extLst>
          </p:cNvPr>
          <p:cNvSpPr txBox="1"/>
          <p:nvPr/>
        </p:nvSpPr>
        <p:spPr>
          <a:xfrm>
            <a:off x="4595283" y="3421169"/>
            <a:ext cx="4502150" cy="1815882"/>
          </a:xfrm>
          <a:prstGeom prst="rect">
            <a:avLst/>
          </a:prstGeom>
          <a:noFill/>
        </p:spPr>
        <p:txBody>
          <a:bodyPr wrap="square">
            <a:spAutoFit/>
          </a:bodyPr>
          <a:lstStyle/>
          <a:p>
            <a:pPr marL="214313" indent="-214313" algn="just">
              <a:buFont typeface="Wingdings" panose="05000000000000000000" pitchFamily="2" charset="2"/>
              <a:buChar char="§"/>
            </a:pPr>
            <a:r>
              <a:rPr lang="en-IN" sz="1600" b="1" dirty="0"/>
              <a:t>HCC &amp; CCC</a:t>
            </a:r>
            <a:r>
              <a:rPr lang="en-IN" sz="1600" dirty="0"/>
              <a:t>: separating them by the minimum temperature difference                                </a:t>
            </a:r>
          </a:p>
          <a:p>
            <a:pPr marL="214313" indent="-214313" algn="just">
              <a:buFont typeface="Wingdings" panose="05000000000000000000" pitchFamily="2" charset="2"/>
              <a:buChar char="§"/>
            </a:pPr>
            <a:r>
              <a:rPr lang="en-IN" sz="1600" dirty="0"/>
              <a:t>Maximum process heat recovery possible</a:t>
            </a:r>
          </a:p>
          <a:p>
            <a:pPr marL="214313" indent="-214313" algn="just">
              <a:buFont typeface="Wingdings" panose="05000000000000000000" pitchFamily="2" charset="2"/>
              <a:buChar char="§"/>
            </a:pPr>
            <a:r>
              <a:rPr lang="en-IN" sz="1600" dirty="0"/>
              <a:t>Remaining heating and cooling needs are the minimum hot utility requirement (          ) and the minimum cold utility requirement (        ) of the process for the chosen        </a:t>
            </a:r>
          </a:p>
        </p:txBody>
      </p:sp>
      <p:pic>
        <p:nvPicPr>
          <p:cNvPr id="40" name="Picture 39">
            <a:extLst>
              <a:ext uri="{FF2B5EF4-FFF2-40B4-BE49-F238E27FC236}">
                <a16:creationId xmlns:a16="http://schemas.microsoft.com/office/drawing/2014/main" id="{A24D735C-3F60-4B8D-940B-7FEA46514866}"/>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6882068" y="3791111"/>
            <a:ext cx="1018514" cy="132572"/>
          </a:xfrm>
          <a:prstGeom prst="rect">
            <a:avLst/>
          </a:prstGeom>
        </p:spPr>
      </p:pic>
      <p:pic>
        <p:nvPicPr>
          <p:cNvPr id="42" name="Picture 41">
            <a:extLst>
              <a:ext uri="{FF2B5EF4-FFF2-40B4-BE49-F238E27FC236}">
                <a16:creationId xmlns:a16="http://schemas.microsoft.com/office/drawing/2014/main" id="{8ABCCA51-E782-44DA-8D2B-CFD1172ED250}"/>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6814592" y="5021525"/>
            <a:ext cx="429714" cy="132572"/>
          </a:xfrm>
          <a:prstGeom prst="rect">
            <a:avLst/>
          </a:prstGeom>
        </p:spPr>
      </p:pic>
      <p:pic>
        <p:nvPicPr>
          <p:cNvPr id="45" name="Picture 44">
            <a:extLst>
              <a:ext uri="{FF2B5EF4-FFF2-40B4-BE49-F238E27FC236}">
                <a16:creationId xmlns:a16="http://schemas.microsoft.com/office/drawing/2014/main" id="{0300BFBA-9538-4877-82B2-E54A323C42D3}"/>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7805358" y="4512252"/>
            <a:ext cx="441600" cy="136229"/>
          </a:xfrm>
          <a:prstGeom prst="rect">
            <a:avLst/>
          </a:prstGeom>
        </p:spPr>
      </p:pic>
      <p:pic>
        <p:nvPicPr>
          <p:cNvPr id="48" name="Picture 47">
            <a:extLst>
              <a:ext uri="{FF2B5EF4-FFF2-40B4-BE49-F238E27FC236}">
                <a16:creationId xmlns:a16="http://schemas.microsoft.com/office/drawing/2014/main" id="{6A9182A5-15CF-4EA4-AE8F-87823377F0F1}"/>
              </a:ext>
            </a:extLst>
          </p:cNvPr>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7896075" y="4750063"/>
            <a:ext cx="428800" cy="136229"/>
          </a:xfrm>
          <a:prstGeom prst="rect">
            <a:avLst/>
          </a:prstGeom>
        </p:spPr>
      </p:pic>
      <p:pic>
        <p:nvPicPr>
          <p:cNvPr id="16" name="Picture 15">
            <a:extLst>
              <a:ext uri="{FF2B5EF4-FFF2-40B4-BE49-F238E27FC236}">
                <a16:creationId xmlns:a16="http://schemas.microsoft.com/office/drawing/2014/main" id="{68E97B09-31B3-4BA5-891F-61D9D90ABB4A}"/>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4862335" y="5294775"/>
            <a:ext cx="4039466" cy="178133"/>
          </a:xfrm>
          <a:prstGeom prst="rect">
            <a:avLst/>
          </a:prstGeom>
        </p:spPr>
      </p:pic>
      <p:pic>
        <p:nvPicPr>
          <p:cNvPr id="21" name="Picture 20">
            <a:extLst>
              <a:ext uri="{FF2B5EF4-FFF2-40B4-BE49-F238E27FC236}">
                <a16:creationId xmlns:a16="http://schemas.microsoft.com/office/drawing/2014/main" id="{1AFA880D-93DD-45ED-A9E3-6AAF00D7258B}"/>
              </a:ext>
            </a:extLst>
          </p:cNvPr>
          <p:cNvPicPr>
            <a:picLocks noChangeAspect="1"/>
          </p:cNvPicPr>
          <p:nvPr>
            <p:custDataLst>
              <p:tags r:id="rId6"/>
            </p:custDataLst>
          </p:nvPr>
        </p:nvPicPr>
        <p:blipFill>
          <a:blip r:embed="rId16">
            <a:extLst>
              <a:ext uri="{28A0092B-C50C-407E-A947-70E740481C1C}">
                <a14:useLocalDpi xmlns:a14="http://schemas.microsoft.com/office/drawing/2010/main" val="0"/>
              </a:ext>
            </a:extLst>
          </a:blip>
          <a:stretch>
            <a:fillRect/>
          </a:stretch>
        </p:blipFill>
        <p:spPr>
          <a:xfrm>
            <a:off x="5057558" y="5709779"/>
            <a:ext cx="3577600" cy="161067"/>
          </a:xfrm>
          <a:prstGeom prst="rect">
            <a:avLst/>
          </a:prstGeom>
        </p:spPr>
      </p:pic>
      <p:pic>
        <p:nvPicPr>
          <p:cNvPr id="23" name="Picture 22">
            <a:extLst>
              <a:ext uri="{FF2B5EF4-FFF2-40B4-BE49-F238E27FC236}">
                <a16:creationId xmlns:a16="http://schemas.microsoft.com/office/drawing/2014/main" id="{2B70AB75-16CC-496D-84CD-CA2BA63AB503}"/>
              </a:ext>
            </a:extLst>
          </p:cNvPr>
          <p:cNvPicPr>
            <a:picLocks noChangeAspect="1"/>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5066625" y="5991227"/>
            <a:ext cx="3559466" cy="161067"/>
          </a:xfrm>
          <a:prstGeom prst="rect">
            <a:avLst/>
          </a:prstGeom>
        </p:spPr>
      </p:pic>
      <p:grpSp>
        <p:nvGrpSpPr>
          <p:cNvPr id="80" name="Group 79">
            <a:extLst>
              <a:ext uri="{FF2B5EF4-FFF2-40B4-BE49-F238E27FC236}">
                <a16:creationId xmlns:a16="http://schemas.microsoft.com/office/drawing/2014/main" id="{F0F54C13-CDC8-4497-8FED-4EF5A4AABE31}"/>
              </a:ext>
            </a:extLst>
          </p:cNvPr>
          <p:cNvGrpSpPr/>
          <p:nvPr/>
        </p:nvGrpSpPr>
        <p:grpSpPr>
          <a:xfrm>
            <a:off x="86601" y="3524195"/>
            <a:ext cx="4555517" cy="2047665"/>
            <a:chOff x="115111" y="3556781"/>
            <a:chExt cx="6074023" cy="2730220"/>
          </a:xfrm>
        </p:grpSpPr>
        <p:grpSp>
          <p:nvGrpSpPr>
            <p:cNvPr id="29" name="Group 28">
              <a:extLst>
                <a:ext uri="{FF2B5EF4-FFF2-40B4-BE49-F238E27FC236}">
                  <a16:creationId xmlns:a16="http://schemas.microsoft.com/office/drawing/2014/main" id="{8DCB5582-239C-4792-8C16-9700A93A78C6}"/>
                </a:ext>
              </a:extLst>
            </p:cNvPr>
            <p:cNvGrpSpPr/>
            <p:nvPr/>
          </p:nvGrpSpPr>
          <p:grpSpPr>
            <a:xfrm>
              <a:off x="115111" y="3669590"/>
              <a:ext cx="6074023" cy="2617411"/>
              <a:chOff x="284447" y="3669590"/>
              <a:chExt cx="6074023" cy="2617411"/>
            </a:xfrm>
          </p:grpSpPr>
          <p:pic>
            <p:nvPicPr>
              <p:cNvPr id="27" name="Picture 26">
                <a:extLst>
                  <a:ext uri="{FF2B5EF4-FFF2-40B4-BE49-F238E27FC236}">
                    <a16:creationId xmlns:a16="http://schemas.microsoft.com/office/drawing/2014/main" id="{DDEE8731-7F8D-44E9-A124-C538316B21B8}"/>
                  </a:ext>
                </a:extLst>
              </p:cNvPr>
              <p:cNvPicPr>
                <a:picLocks noChangeAspect="1"/>
              </p:cNvPicPr>
              <p:nvPr/>
            </p:nvPicPr>
            <p:blipFill rotWithShape="1">
              <a:blip r:embed="rId18"/>
              <a:srcRect r="2208"/>
              <a:stretch/>
            </p:blipFill>
            <p:spPr>
              <a:xfrm>
                <a:off x="284447" y="3669590"/>
                <a:ext cx="6074023" cy="2600688"/>
              </a:xfrm>
              <a:prstGeom prst="rect">
                <a:avLst/>
              </a:prstGeom>
            </p:spPr>
          </p:pic>
          <p:sp>
            <p:nvSpPr>
              <p:cNvPr id="28" name="Rectangle 27">
                <a:extLst>
                  <a:ext uri="{FF2B5EF4-FFF2-40B4-BE49-F238E27FC236}">
                    <a16:creationId xmlns:a16="http://schemas.microsoft.com/office/drawing/2014/main" id="{C46E1A7C-2ECC-420E-9938-9217D5B166ED}"/>
                  </a:ext>
                </a:extLst>
              </p:cNvPr>
              <p:cNvSpPr/>
              <p:nvPr/>
            </p:nvSpPr>
            <p:spPr>
              <a:xfrm>
                <a:off x="646829" y="6035001"/>
                <a:ext cx="5610037" cy="252000"/>
              </a:xfrm>
              <a:prstGeom prst="rect">
                <a:avLst/>
              </a:prstGeom>
              <a:solidFill>
                <a:schemeClr val="accent4">
                  <a:lumMod val="60000"/>
                  <a:lumOff val="4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71" name="TextBox 70">
              <a:extLst>
                <a:ext uri="{FF2B5EF4-FFF2-40B4-BE49-F238E27FC236}">
                  <a16:creationId xmlns:a16="http://schemas.microsoft.com/office/drawing/2014/main" id="{3240D633-9841-4586-8A65-8B404B9D4EA2}"/>
                </a:ext>
              </a:extLst>
            </p:cNvPr>
            <p:cNvSpPr txBox="1"/>
            <p:nvPr/>
          </p:nvSpPr>
          <p:spPr>
            <a:xfrm>
              <a:off x="694988" y="3732006"/>
              <a:ext cx="1552867" cy="615553"/>
            </a:xfrm>
            <a:prstGeom prst="rect">
              <a:avLst/>
            </a:prstGeom>
            <a:solidFill>
              <a:schemeClr val="bg1"/>
            </a:solidFill>
          </p:spPr>
          <p:txBody>
            <a:bodyPr wrap="square" rtlCol="0">
              <a:spAutoFit/>
            </a:bodyPr>
            <a:lstStyle/>
            <a:p>
              <a:pPr algn="ctr"/>
              <a:r>
                <a:rPr lang="en-US" sz="1200" b="1" dirty="0">
                  <a:solidFill>
                    <a:srgbClr val="C00000"/>
                  </a:solidFill>
                </a:rPr>
                <a:t>Hot Composite Curve (HCC)</a:t>
              </a:r>
              <a:endParaRPr lang="en-IN" sz="1200" b="1" dirty="0">
                <a:solidFill>
                  <a:srgbClr val="C00000"/>
                </a:solidFill>
              </a:endParaRPr>
            </a:p>
          </p:txBody>
        </p:sp>
        <p:cxnSp>
          <p:nvCxnSpPr>
            <p:cNvPr id="72" name="Straight Arrow Connector 71">
              <a:extLst>
                <a:ext uri="{FF2B5EF4-FFF2-40B4-BE49-F238E27FC236}">
                  <a16:creationId xmlns:a16="http://schemas.microsoft.com/office/drawing/2014/main" id="{06FBA54C-6B66-4399-91D7-92F60E345FE8}"/>
                </a:ext>
              </a:extLst>
            </p:cNvPr>
            <p:cNvCxnSpPr>
              <a:cxnSpLocks/>
            </p:cNvCxnSpPr>
            <p:nvPr/>
          </p:nvCxnSpPr>
          <p:spPr>
            <a:xfrm>
              <a:off x="1794934" y="4294634"/>
              <a:ext cx="67733" cy="224063"/>
            </a:xfrm>
            <a:prstGeom prst="straightConnector1">
              <a:avLst/>
            </a:prstGeom>
            <a:ln w="19050">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898D586-2BAD-474F-AD55-861709BAD022}"/>
                </a:ext>
              </a:extLst>
            </p:cNvPr>
            <p:cNvSpPr txBox="1"/>
            <p:nvPr/>
          </p:nvSpPr>
          <p:spPr>
            <a:xfrm>
              <a:off x="2237056" y="3556781"/>
              <a:ext cx="1252723" cy="861775"/>
            </a:xfrm>
            <a:prstGeom prst="rect">
              <a:avLst/>
            </a:prstGeom>
            <a:solidFill>
              <a:schemeClr val="bg1"/>
            </a:solidFill>
          </p:spPr>
          <p:txBody>
            <a:bodyPr wrap="square" rtlCol="0">
              <a:spAutoFit/>
            </a:bodyPr>
            <a:lstStyle/>
            <a:p>
              <a:pPr algn="ctr"/>
              <a:r>
                <a:rPr lang="en-US" sz="1200" b="1" dirty="0">
                  <a:solidFill>
                    <a:srgbClr val="0000FF"/>
                  </a:solidFill>
                </a:rPr>
                <a:t>Cold Composite Curve (CCC)</a:t>
              </a:r>
              <a:endParaRPr lang="en-IN" sz="1200" b="1" dirty="0">
                <a:solidFill>
                  <a:srgbClr val="0000FF"/>
                </a:solidFill>
              </a:endParaRPr>
            </a:p>
          </p:txBody>
        </p:sp>
        <p:cxnSp>
          <p:nvCxnSpPr>
            <p:cNvPr id="77" name="Straight Arrow Connector 76">
              <a:extLst>
                <a:ext uri="{FF2B5EF4-FFF2-40B4-BE49-F238E27FC236}">
                  <a16:creationId xmlns:a16="http://schemas.microsoft.com/office/drawing/2014/main" id="{B8289950-B299-47F6-A737-7021FBBAFBA0}"/>
                </a:ext>
              </a:extLst>
            </p:cNvPr>
            <p:cNvCxnSpPr>
              <a:cxnSpLocks/>
            </p:cNvCxnSpPr>
            <p:nvPr/>
          </p:nvCxnSpPr>
          <p:spPr>
            <a:xfrm flipH="1">
              <a:off x="2247855" y="4367443"/>
              <a:ext cx="213223" cy="390429"/>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FE50E5AB-E2A5-4E57-B51B-537C192FA4E9}"/>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8EA8970-66B1-4264-BC4B-F7FA264DF41D}"/>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PINCH ANALYSIS </a:t>
            </a:r>
          </a:p>
        </p:txBody>
      </p:sp>
    </p:spTree>
    <p:extLst>
      <p:ext uri="{BB962C8B-B14F-4D97-AF65-F5344CB8AC3E}">
        <p14:creationId xmlns:p14="http://schemas.microsoft.com/office/powerpoint/2010/main" val="45283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p:bldP spid="24" grpId="0" animBg="1"/>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35</a:t>
            </a:fld>
            <a:endParaRPr lang="en-IN"/>
          </a:p>
        </p:txBody>
      </p:sp>
      <p:grpSp>
        <p:nvGrpSpPr>
          <p:cNvPr id="29" name="Group 28">
            <a:extLst>
              <a:ext uri="{FF2B5EF4-FFF2-40B4-BE49-F238E27FC236}">
                <a16:creationId xmlns:a16="http://schemas.microsoft.com/office/drawing/2014/main" id="{8DCB5582-239C-4792-8C16-9700A93A78C6}"/>
              </a:ext>
            </a:extLst>
          </p:cNvPr>
          <p:cNvGrpSpPr/>
          <p:nvPr/>
        </p:nvGrpSpPr>
        <p:grpSpPr>
          <a:xfrm>
            <a:off x="492410" y="1330378"/>
            <a:ext cx="7863599" cy="3594066"/>
            <a:chOff x="284447" y="3669590"/>
            <a:chExt cx="6074023" cy="2617411"/>
          </a:xfrm>
        </p:grpSpPr>
        <p:pic>
          <p:nvPicPr>
            <p:cNvPr id="27" name="Picture 26">
              <a:extLst>
                <a:ext uri="{FF2B5EF4-FFF2-40B4-BE49-F238E27FC236}">
                  <a16:creationId xmlns:a16="http://schemas.microsoft.com/office/drawing/2014/main" id="{DDEE8731-7F8D-44E9-A124-C538316B21B8}"/>
                </a:ext>
              </a:extLst>
            </p:cNvPr>
            <p:cNvPicPr>
              <a:picLocks noChangeAspect="1"/>
            </p:cNvPicPr>
            <p:nvPr/>
          </p:nvPicPr>
          <p:blipFill rotWithShape="1">
            <a:blip r:embed="rId2"/>
            <a:srcRect r="2208"/>
            <a:stretch/>
          </p:blipFill>
          <p:spPr>
            <a:xfrm>
              <a:off x="284447" y="3669590"/>
              <a:ext cx="6074023" cy="2600688"/>
            </a:xfrm>
            <a:prstGeom prst="rect">
              <a:avLst/>
            </a:prstGeom>
          </p:spPr>
        </p:pic>
        <p:sp>
          <p:nvSpPr>
            <p:cNvPr id="28" name="Rectangle 27">
              <a:extLst>
                <a:ext uri="{FF2B5EF4-FFF2-40B4-BE49-F238E27FC236}">
                  <a16:creationId xmlns:a16="http://schemas.microsoft.com/office/drawing/2014/main" id="{C46E1A7C-2ECC-420E-9938-9217D5B166ED}"/>
                </a:ext>
              </a:extLst>
            </p:cNvPr>
            <p:cNvSpPr/>
            <p:nvPr/>
          </p:nvSpPr>
          <p:spPr>
            <a:xfrm>
              <a:off x="646829" y="6035001"/>
              <a:ext cx="5610037" cy="252000"/>
            </a:xfrm>
            <a:prstGeom prst="rect">
              <a:avLst/>
            </a:prstGeom>
            <a:solidFill>
              <a:schemeClr val="accent4">
                <a:lumMod val="60000"/>
                <a:lumOff val="40000"/>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cxnSp>
        <p:nvCxnSpPr>
          <p:cNvPr id="30" name="Straight Connector 29">
            <a:extLst>
              <a:ext uri="{FF2B5EF4-FFF2-40B4-BE49-F238E27FC236}">
                <a16:creationId xmlns:a16="http://schemas.microsoft.com/office/drawing/2014/main" id="{FE50E5AB-E2A5-4E57-B51B-537C192FA4E9}"/>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8EA8970-66B1-4264-BC4B-F7FA264DF41D}"/>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PINCH ANALYSIS </a:t>
            </a:r>
          </a:p>
        </p:txBody>
      </p:sp>
      <p:sp>
        <p:nvSpPr>
          <p:cNvPr id="2" name="Oval 1">
            <a:extLst>
              <a:ext uri="{FF2B5EF4-FFF2-40B4-BE49-F238E27FC236}">
                <a16:creationId xmlns:a16="http://schemas.microsoft.com/office/drawing/2014/main" id="{94B54AB5-960A-40E4-BAD4-71B9350BDFCD}"/>
              </a:ext>
            </a:extLst>
          </p:cNvPr>
          <p:cNvSpPr>
            <a:spLocks noChangeAspect="1"/>
          </p:cNvSpPr>
          <p:nvPr/>
        </p:nvSpPr>
        <p:spPr>
          <a:xfrm>
            <a:off x="4668008" y="2557290"/>
            <a:ext cx="1222545" cy="1222545"/>
          </a:xfrm>
          <a:prstGeom prst="ellipse">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FF"/>
                </a:solidFill>
              </a:rPr>
              <a:t>Source</a:t>
            </a:r>
            <a:endParaRPr lang="en-IN" b="1" dirty="0">
              <a:solidFill>
                <a:srgbClr val="0000FF"/>
              </a:solidFill>
            </a:endParaRPr>
          </a:p>
        </p:txBody>
      </p:sp>
      <p:sp>
        <p:nvSpPr>
          <p:cNvPr id="33" name="Oval 32">
            <a:extLst>
              <a:ext uri="{FF2B5EF4-FFF2-40B4-BE49-F238E27FC236}">
                <a16:creationId xmlns:a16="http://schemas.microsoft.com/office/drawing/2014/main" id="{21E3B129-43A3-48EE-B1B1-EA9DA547F0EF}"/>
              </a:ext>
            </a:extLst>
          </p:cNvPr>
          <p:cNvSpPr>
            <a:spLocks noChangeAspect="1"/>
          </p:cNvSpPr>
          <p:nvPr/>
        </p:nvSpPr>
        <p:spPr>
          <a:xfrm>
            <a:off x="5890553" y="1125384"/>
            <a:ext cx="3087903" cy="3087903"/>
          </a:xfrm>
          <a:prstGeom prst="ellipse">
            <a:avLst/>
          </a:prstGeom>
          <a:solidFill>
            <a:srgbClr val="C00000">
              <a:alpha val="28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00FF"/>
                </a:solidFill>
              </a:rPr>
              <a:t>Sink</a:t>
            </a:r>
            <a:endParaRPr lang="en-IN" b="1" dirty="0">
              <a:solidFill>
                <a:srgbClr val="0000FF"/>
              </a:solidFill>
            </a:endParaRPr>
          </a:p>
        </p:txBody>
      </p:sp>
    </p:spTree>
    <p:extLst>
      <p:ext uri="{BB962C8B-B14F-4D97-AF65-F5344CB8AC3E}">
        <p14:creationId xmlns:p14="http://schemas.microsoft.com/office/powerpoint/2010/main" val="393217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36</a:t>
            </a:fld>
            <a:endParaRPr lang="en-IN"/>
          </a:p>
        </p:txBody>
      </p:sp>
      <p:cxnSp>
        <p:nvCxnSpPr>
          <p:cNvPr id="30" name="Straight Connector 29">
            <a:extLst>
              <a:ext uri="{FF2B5EF4-FFF2-40B4-BE49-F238E27FC236}">
                <a16:creationId xmlns:a16="http://schemas.microsoft.com/office/drawing/2014/main" id="{FE50E5AB-E2A5-4E57-B51B-537C192FA4E9}"/>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8EA8970-66B1-4264-BC4B-F7FA264DF41D}"/>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PINCH ANALYSIS </a:t>
            </a:r>
          </a:p>
        </p:txBody>
      </p:sp>
      <p:pic>
        <p:nvPicPr>
          <p:cNvPr id="7" name="Picture 6">
            <a:extLst>
              <a:ext uri="{FF2B5EF4-FFF2-40B4-BE49-F238E27FC236}">
                <a16:creationId xmlns:a16="http://schemas.microsoft.com/office/drawing/2014/main" id="{CB462B83-353E-4AEE-8881-2E9A83C02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630"/>
            <a:ext cx="9144000" cy="3905651"/>
          </a:xfrm>
          <a:prstGeom prst="rect">
            <a:avLst/>
          </a:prstGeom>
        </p:spPr>
      </p:pic>
      <p:sp>
        <p:nvSpPr>
          <p:cNvPr id="8" name="TextBox 7">
            <a:extLst>
              <a:ext uri="{FF2B5EF4-FFF2-40B4-BE49-F238E27FC236}">
                <a16:creationId xmlns:a16="http://schemas.microsoft.com/office/drawing/2014/main" id="{939876E1-A0A9-4D05-929A-D6D62EB552F0}"/>
              </a:ext>
            </a:extLst>
          </p:cNvPr>
          <p:cNvSpPr txBox="1"/>
          <p:nvPr/>
        </p:nvSpPr>
        <p:spPr>
          <a:xfrm>
            <a:off x="176244" y="775446"/>
            <a:ext cx="2658534" cy="369332"/>
          </a:xfrm>
          <a:prstGeom prst="rect">
            <a:avLst/>
          </a:prstGeom>
          <a:noFill/>
        </p:spPr>
        <p:txBody>
          <a:bodyPr wrap="square" rtlCol="0">
            <a:spAutoFit/>
          </a:bodyPr>
          <a:lstStyle/>
          <a:p>
            <a:r>
              <a:rPr lang="en-US" b="1" dirty="0">
                <a:solidFill>
                  <a:srgbClr val="C00000"/>
                </a:solidFill>
              </a:rPr>
              <a:t>How to create HCC/CCC?</a:t>
            </a:r>
            <a:endParaRPr lang="en-IN" b="1" dirty="0">
              <a:solidFill>
                <a:srgbClr val="C00000"/>
              </a:solidFill>
            </a:endParaRPr>
          </a:p>
        </p:txBody>
      </p:sp>
    </p:spTree>
    <p:extLst>
      <p:ext uri="{BB962C8B-B14F-4D97-AF65-F5344CB8AC3E}">
        <p14:creationId xmlns:p14="http://schemas.microsoft.com/office/powerpoint/2010/main" val="3661106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37</a:t>
            </a:fld>
            <a:endParaRPr lang="en-IN"/>
          </a:p>
        </p:txBody>
      </p:sp>
      <p:cxnSp>
        <p:nvCxnSpPr>
          <p:cNvPr id="30" name="Straight Connector 29">
            <a:extLst>
              <a:ext uri="{FF2B5EF4-FFF2-40B4-BE49-F238E27FC236}">
                <a16:creationId xmlns:a16="http://schemas.microsoft.com/office/drawing/2014/main" id="{FE50E5AB-E2A5-4E57-B51B-537C192FA4E9}"/>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8EA8970-66B1-4264-BC4B-F7FA264DF41D}"/>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PINCH ANALYSIS </a:t>
            </a:r>
          </a:p>
        </p:txBody>
      </p:sp>
      <p:sp>
        <p:nvSpPr>
          <p:cNvPr id="8" name="TextBox 7">
            <a:extLst>
              <a:ext uri="{FF2B5EF4-FFF2-40B4-BE49-F238E27FC236}">
                <a16:creationId xmlns:a16="http://schemas.microsoft.com/office/drawing/2014/main" id="{939876E1-A0A9-4D05-929A-D6D62EB552F0}"/>
              </a:ext>
            </a:extLst>
          </p:cNvPr>
          <p:cNvSpPr txBox="1"/>
          <p:nvPr/>
        </p:nvSpPr>
        <p:spPr>
          <a:xfrm>
            <a:off x="0" y="1548831"/>
            <a:ext cx="9144000" cy="923330"/>
          </a:xfrm>
          <a:prstGeom prst="rect">
            <a:avLst/>
          </a:prstGeom>
          <a:noFill/>
        </p:spPr>
        <p:txBody>
          <a:bodyPr wrap="square" rtlCol="0">
            <a:spAutoFit/>
          </a:bodyPr>
          <a:lstStyle/>
          <a:p>
            <a:pPr algn="just"/>
            <a:r>
              <a:rPr lang="en-US" b="1" dirty="0">
                <a:solidFill>
                  <a:srgbClr val="C00000"/>
                </a:solidFill>
              </a:rPr>
              <a:t>Q1.</a:t>
            </a:r>
            <a:r>
              <a:rPr lang="en-US" b="1" dirty="0"/>
              <a:t> Thermal data of 4 streams is shown below. Using key concept of pinch analysis, construct HCC and CCC to determine the pinch temperature, utility demand (hot and cold), and energy recovery.</a:t>
            </a:r>
            <a:endParaRPr lang="en-IN" b="1" dirty="0"/>
          </a:p>
        </p:txBody>
      </p:sp>
      <p:pic>
        <p:nvPicPr>
          <p:cNvPr id="5" name="Picture 4">
            <a:extLst>
              <a:ext uri="{FF2B5EF4-FFF2-40B4-BE49-F238E27FC236}">
                <a16:creationId xmlns:a16="http://schemas.microsoft.com/office/drawing/2014/main" id="{639202DE-DD98-4F39-B0F2-FA862343F495}"/>
              </a:ext>
            </a:extLst>
          </p:cNvPr>
          <p:cNvPicPr>
            <a:picLocks noChangeAspect="1"/>
          </p:cNvPicPr>
          <p:nvPr/>
        </p:nvPicPr>
        <p:blipFill>
          <a:blip r:embed="rId2"/>
          <a:stretch>
            <a:fillRect/>
          </a:stretch>
        </p:blipFill>
        <p:spPr>
          <a:xfrm>
            <a:off x="9000" y="2623953"/>
            <a:ext cx="9144000" cy="3118941"/>
          </a:xfrm>
          <a:prstGeom prst="rect">
            <a:avLst/>
          </a:prstGeom>
        </p:spPr>
      </p:pic>
      <p:sp>
        <p:nvSpPr>
          <p:cNvPr id="10" name="TextBox 9">
            <a:extLst>
              <a:ext uri="{FF2B5EF4-FFF2-40B4-BE49-F238E27FC236}">
                <a16:creationId xmlns:a16="http://schemas.microsoft.com/office/drawing/2014/main" id="{FCE295DB-BA81-423F-9222-D77FAD0867A7}"/>
              </a:ext>
            </a:extLst>
          </p:cNvPr>
          <p:cNvSpPr txBox="1"/>
          <p:nvPr/>
        </p:nvSpPr>
        <p:spPr>
          <a:xfrm>
            <a:off x="176244" y="878287"/>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Assignment</a:t>
            </a:r>
          </a:p>
        </p:txBody>
      </p:sp>
    </p:spTree>
    <p:extLst>
      <p:ext uri="{BB962C8B-B14F-4D97-AF65-F5344CB8AC3E}">
        <p14:creationId xmlns:p14="http://schemas.microsoft.com/office/powerpoint/2010/main" val="2643440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BA4D5E-20A5-45A1-81FD-C04307EF92D5}"/>
              </a:ext>
            </a:extLst>
          </p:cNvPr>
          <p:cNvSpPr>
            <a:spLocks noGrp="1"/>
          </p:cNvSpPr>
          <p:nvPr>
            <p:ph type="dt" sz="half" idx="10"/>
          </p:nvPr>
        </p:nvSpPr>
        <p:spPr/>
        <p:txBody>
          <a:bodyPr/>
          <a:lstStyle/>
          <a:p>
            <a:fld id="{00CF6C28-9714-4872-A1BA-C1CE32775DD8}" type="datetime1">
              <a:rPr lang="en-IN" smtClean="0"/>
              <a:t>22-01-2025</a:t>
            </a:fld>
            <a:endParaRPr lang="en-IN"/>
          </a:p>
        </p:txBody>
      </p:sp>
      <p:sp>
        <p:nvSpPr>
          <p:cNvPr id="4" name="Slide Number Placeholder 3">
            <a:extLst>
              <a:ext uri="{FF2B5EF4-FFF2-40B4-BE49-F238E27FC236}">
                <a16:creationId xmlns:a16="http://schemas.microsoft.com/office/drawing/2014/main" id="{08C83714-D34D-45A4-A4DF-9361EA57B8D0}"/>
              </a:ext>
            </a:extLst>
          </p:cNvPr>
          <p:cNvSpPr>
            <a:spLocks noGrp="1"/>
          </p:cNvSpPr>
          <p:nvPr>
            <p:ph type="sldNum" sz="quarter" idx="12"/>
          </p:nvPr>
        </p:nvSpPr>
        <p:spPr/>
        <p:txBody>
          <a:bodyPr/>
          <a:lstStyle/>
          <a:p>
            <a:fld id="{2E3AE14D-FC0C-444C-98A2-B7580AD0B3C0}" type="slidenum">
              <a:rPr lang="en-IN" smtClean="0"/>
              <a:t>38</a:t>
            </a:fld>
            <a:endParaRPr lang="en-IN"/>
          </a:p>
        </p:txBody>
      </p:sp>
      <p:pic>
        <p:nvPicPr>
          <p:cNvPr id="8" name="Picture 7">
            <a:extLst>
              <a:ext uri="{FF2B5EF4-FFF2-40B4-BE49-F238E27FC236}">
                <a16:creationId xmlns:a16="http://schemas.microsoft.com/office/drawing/2014/main" id="{0B93DC72-CBC0-44CA-8486-5B6A66D95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106" y="2218421"/>
            <a:ext cx="4136119" cy="2798174"/>
          </a:xfrm>
          <a:prstGeom prst="rect">
            <a:avLst/>
          </a:prstGeom>
        </p:spPr>
      </p:pic>
      <p:sp>
        <p:nvSpPr>
          <p:cNvPr id="10" name="TextBox 9">
            <a:extLst>
              <a:ext uri="{FF2B5EF4-FFF2-40B4-BE49-F238E27FC236}">
                <a16:creationId xmlns:a16="http://schemas.microsoft.com/office/drawing/2014/main" id="{82216391-8B7B-42D1-8A33-8BF5DA5120CF}"/>
              </a:ext>
            </a:extLst>
          </p:cNvPr>
          <p:cNvSpPr txBox="1"/>
          <p:nvPr/>
        </p:nvSpPr>
        <p:spPr>
          <a:xfrm>
            <a:off x="142615" y="724430"/>
            <a:ext cx="8825142" cy="792781"/>
          </a:xfrm>
          <a:prstGeom prst="rect">
            <a:avLst/>
          </a:prstGeom>
          <a:noFill/>
        </p:spPr>
        <p:txBody>
          <a:bodyPr wrap="square">
            <a:spAutoFit/>
          </a:bodyPr>
          <a:lstStyle/>
          <a:p>
            <a:pPr marL="214313" indent="-214313" algn="just">
              <a:lnSpc>
                <a:spcPct val="150000"/>
              </a:lnSpc>
              <a:buFont typeface="Wingdings" panose="05000000000000000000" pitchFamily="2" charset="2"/>
              <a:buChar char="§"/>
            </a:pPr>
            <a:r>
              <a:rPr lang="en-US" sz="1600" b="1" dirty="0"/>
              <a:t>HIRA </a:t>
            </a:r>
            <a:r>
              <a:rPr lang="en-US" sz="1600" dirty="0"/>
              <a:t>is an ongoing process in which safety specialists evaluate opportunities for the prevention and mitigation of accidental injuries and occupational illnesses.</a:t>
            </a:r>
            <a:endParaRPr lang="en-IN" sz="1600" dirty="0"/>
          </a:p>
        </p:txBody>
      </p:sp>
      <p:sp>
        <p:nvSpPr>
          <p:cNvPr id="14" name="TextBox 13">
            <a:extLst>
              <a:ext uri="{FF2B5EF4-FFF2-40B4-BE49-F238E27FC236}">
                <a16:creationId xmlns:a16="http://schemas.microsoft.com/office/drawing/2014/main" id="{DFF134C5-9F03-4510-9100-1ED1776FEEA4}"/>
              </a:ext>
            </a:extLst>
          </p:cNvPr>
          <p:cNvSpPr txBox="1"/>
          <p:nvPr/>
        </p:nvSpPr>
        <p:spPr>
          <a:xfrm>
            <a:off x="150131" y="1580757"/>
            <a:ext cx="4707619" cy="3618170"/>
          </a:xfrm>
          <a:prstGeom prst="rect">
            <a:avLst/>
          </a:prstGeom>
          <a:noFill/>
        </p:spPr>
        <p:txBody>
          <a:bodyPr wrap="square">
            <a:spAutoFit/>
          </a:bodyPr>
          <a:lstStyle/>
          <a:p>
            <a:pPr marL="214313" indent="-214313" algn="just">
              <a:lnSpc>
                <a:spcPct val="120000"/>
              </a:lnSpc>
              <a:buFont typeface="Wingdings" panose="05000000000000000000" pitchFamily="2" charset="2"/>
              <a:buChar char="§"/>
            </a:pPr>
            <a:r>
              <a:rPr lang="en-US" sz="1600" b="1" dirty="0"/>
              <a:t>Objectives of HIRA study:</a:t>
            </a:r>
          </a:p>
          <a:p>
            <a:pPr marL="214313" indent="-214313" algn="just">
              <a:lnSpc>
                <a:spcPct val="120000"/>
              </a:lnSpc>
              <a:buFont typeface="Wingdings" panose="05000000000000000000" pitchFamily="2" charset="2"/>
              <a:buChar char="§"/>
            </a:pPr>
            <a:endParaRPr lang="en-US" sz="1600" b="1" dirty="0"/>
          </a:p>
          <a:p>
            <a:pPr marL="557213" lvl="1" indent="-214313" algn="just">
              <a:lnSpc>
                <a:spcPct val="120000"/>
              </a:lnSpc>
              <a:buFont typeface="Arial" panose="020B0604020202020204" pitchFamily="34" charset="0"/>
              <a:buChar char="•"/>
            </a:pPr>
            <a:r>
              <a:rPr lang="en-US" sz="1600" dirty="0"/>
              <a:t>Carryout a systematic, critical appraisal of all potential hazards involving personnel, plant, services and operation methods.</a:t>
            </a:r>
          </a:p>
          <a:p>
            <a:pPr marL="557213" lvl="1" indent="-214313" algn="just">
              <a:lnSpc>
                <a:spcPct val="120000"/>
              </a:lnSpc>
              <a:buFont typeface="Arial" panose="020B0604020202020204" pitchFamily="34" charset="0"/>
              <a:buChar char="•"/>
            </a:pPr>
            <a:r>
              <a:rPr lang="en-US" sz="1600" dirty="0"/>
              <a:t>Identify the existing safeguards available to control the risks due to the hazards.</a:t>
            </a:r>
          </a:p>
          <a:p>
            <a:pPr marL="557213" lvl="1" indent="-214313" algn="just">
              <a:lnSpc>
                <a:spcPct val="120000"/>
              </a:lnSpc>
              <a:buFont typeface="Arial" panose="020B0604020202020204" pitchFamily="34" charset="0"/>
              <a:buChar char="•"/>
            </a:pPr>
            <a:r>
              <a:rPr lang="en-US" sz="1600" dirty="0"/>
              <a:t>Suggest additional control measures to reduce the risk to acceptable level.</a:t>
            </a:r>
          </a:p>
          <a:p>
            <a:pPr marL="557213" lvl="1" indent="-214313" algn="just">
              <a:lnSpc>
                <a:spcPct val="120000"/>
              </a:lnSpc>
              <a:buFont typeface="Arial" panose="020B0604020202020204" pitchFamily="34" charset="0"/>
              <a:buChar char="•"/>
            </a:pPr>
            <a:r>
              <a:rPr lang="en-US" sz="1600" dirty="0"/>
              <a:t>Prepare a Risk register that will help in continuously monitoring these risks, detect any changes and ensure the controls are effective.</a:t>
            </a:r>
            <a:endParaRPr lang="en-IN" sz="1600" dirty="0"/>
          </a:p>
        </p:txBody>
      </p:sp>
      <p:sp>
        <p:nvSpPr>
          <p:cNvPr id="15" name="TextBox 14">
            <a:extLst>
              <a:ext uri="{FF2B5EF4-FFF2-40B4-BE49-F238E27FC236}">
                <a16:creationId xmlns:a16="http://schemas.microsoft.com/office/drawing/2014/main" id="{745FAFF2-D0D9-4142-A634-677BA69E7E9C}"/>
              </a:ext>
            </a:extLst>
          </p:cNvPr>
          <p:cNvSpPr txBox="1"/>
          <p:nvPr/>
        </p:nvSpPr>
        <p:spPr>
          <a:xfrm>
            <a:off x="1332203" y="5450304"/>
            <a:ext cx="6479594" cy="338554"/>
          </a:xfrm>
          <a:prstGeom prst="rect">
            <a:avLst/>
          </a:prstGeom>
          <a:noFill/>
        </p:spPr>
        <p:txBody>
          <a:bodyPr wrap="none" rtlCol="0">
            <a:spAutoFit/>
          </a:bodyPr>
          <a:lstStyle/>
          <a:p>
            <a:r>
              <a:rPr lang="en-US" sz="1600" b="1" dirty="0"/>
              <a:t>Details of HIRA, HAZOP, HAZAN etc. will be discussed in the SAFETY Part !!!</a:t>
            </a:r>
            <a:endParaRPr lang="en-IN" sz="1600" b="1" dirty="0"/>
          </a:p>
        </p:txBody>
      </p:sp>
      <p:sp>
        <p:nvSpPr>
          <p:cNvPr id="16" name="TextBox 15">
            <a:extLst>
              <a:ext uri="{FF2B5EF4-FFF2-40B4-BE49-F238E27FC236}">
                <a16:creationId xmlns:a16="http://schemas.microsoft.com/office/drawing/2014/main" id="{FEB4B872-473C-4A52-BD78-4D2FA1923A48}"/>
              </a:ext>
            </a:extLst>
          </p:cNvPr>
          <p:cNvSpPr txBox="1"/>
          <p:nvPr/>
        </p:nvSpPr>
        <p:spPr>
          <a:xfrm>
            <a:off x="7740000" y="6037078"/>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1" name="Straight Connector 10">
            <a:extLst>
              <a:ext uri="{FF2B5EF4-FFF2-40B4-BE49-F238E27FC236}">
                <a16:creationId xmlns:a16="http://schemas.microsoft.com/office/drawing/2014/main" id="{A59C29DC-6DD8-4EB3-86D4-644ECABB393A}"/>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57A6F0-3951-44EE-8CF5-17C671A44DB5}"/>
              </a:ext>
            </a:extLst>
          </p:cNvPr>
          <p:cNvSpPr txBox="1"/>
          <p:nvPr/>
        </p:nvSpPr>
        <p:spPr>
          <a:xfrm>
            <a:off x="176243" y="326385"/>
            <a:ext cx="6281705"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HAZARD IDENTIFICATION AND RISK ASSESSMENT (HIRA)</a:t>
            </a:r>
          </a:p>
        </p:txBody>
      </p:sp>
    </p:spTree>
    <p:extLst>
      <p:ext uri="{BB962C8B-B14F-4D97-AF65-F5344CB8AC3E}">
        <p14:creationId xmlns:p14="http://schemas.microsoft.com/office/powerpoint/2010/main" val="2282670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16863DF-2E24-4ADE-82B1-750E57C80CEE}"/>
              </a:ext>
            </a:extLst>
          </p:cNvPr>
          <p:cNvSpPr txBox="1"/>
          <p:nvPr/>
        </p:nvSpPr>
        <p:spPr>
          <a:xfrm>
            <a:off x="171651" y="884677"/>
            <a:ext cx="8800703" cy="1569660"/>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Statistical Process Control (SPC)</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monitor and control plant processes through statistical analysis.</a:t>
            </a:r>
          </a:p>
          <a:p>
            <a:pPr marL="557213" lvl="1" indent="-214313" algn="just">
              <a:buFont typeface="Arial" panose="020B0604020202020204" pitchFamily="34" charset="0"/>
              <a:buChar char="•"/>
            </a:pPr>
            <a:r>
              <a:rPr lang="en-US" sz="1600" b="1" dirty="0"/>
              <a:t>Methodology</a:t>
            </a:r>
            <a:r>
              <a:rPr lang="en-US" sz="1600" dirty="0"/>
              <a:t>: Collect data from critical control points and use statistical techniques to identify trends, deviations, and opportunities for improvement.</a:t>
            </a:r>
          </a:p>
          <a:p>
            <a:pPr marL="557213" lvl="1" indent="-214313" algn="just">
              <a:buFont typeface="Arial" panose="020B0604020202020204" pitchFamily="34" charset="0"/>
              <a:buChar char="•"/>
            </a:pPr>
            <a:r>
              <a:rPr lang="en-US" sz="1600" b="1" dirty="0"/>
              <a:t>Tools</a:t>
            </a:r>
            <a:r>
              <a:rPr lang="en-US" sz="1600" dirty="0"/>
              <a:t>: Control charts, histograms, </a:t>
            </a:r>
            <a:r>
              <a:rPr lang="en-US" sz="1600" dirty="0">
                <a:solidFill>
                  <a:srgbClr val="0000FF"/>
                </a:solidFill>
              </a:rPr>
              <a:t>trend analysis</a:t>
            </a:r>
            <a:r>
              <a:rPr lang="en-US" sz="1600" dirty="0"/>
              <a:t>.</a:t>
            </a:r>
          </a:p>
        </p:txBody>
      </p:sp>
      <p:sp>
        <p:nvSpPr>
          <p:cNvPr id="10" name="TextBox 9">
            <a:extLst>
              <a:ext uri="{FF2B5EF4-FFF2-40B4-BE49-F238E27FC236}">
                <a16:creationId xmlns:a16="http://schemas.microsoft.com/office/drawing/2014/main" id="{A8EEB1EB-F582-42F1-BE54-329FBA9E19AB}"/>
              </a:ext>
            </a:extLst>
          </p:cNvPr>
          <p:cNvSpPr txBox="1"/>
          <p:nvPr/>
        </p:nvSpPr>
        <p:spPr>
          <a:xfrm>
            <a:off x="203598" y="2544864"/>
            <a:ext cx="8736806" cy="1815882"/>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Key Performance Indicator (KPI) Analysis</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measure plant performance against specific benchmarks to track operational efficiency, productivity.</a:t>
            </a:r>
          </a:p>
          <a:p>
            <a:pPr marL="557213" lvl="1" indent="-214313" algn="just">
              <a:buFont typeface="Arial" panose="020B0604020202020204" pitchFamily="34" charset="0"/>
              <a:buChar char="•"/>
            </a:pPr>
            <a:r>
              <a:rPr lang="en-US" sz="1600" b="1" dirty="0"/>
              <a:t>Methodology</a:t>
            </a:r>
            <a:r>
              <a:rPr lang="en-US" sz="1600" dirty="0"/>
              <a:t>: Define </a:t>
            </a:r>
            <a:r>
              <a:rPr lang="en-US" sz="1600" dirty="0">
                <a:solidFill>
                  <a:srgbClr val="0000FF"/>
                </a:solidFill>
              </a:rPr>
              <a:t>relevant KPIs </a:t>
            </a:r>
            <a:r>
              <a:rPr lang="en-US" sz="1600" dirty="0"/>
              <a:t>such as throughput, downtime, energy usage, and yield, and regularly track these indicators to identify improvement areas.</a:t>
            </a:r>
          </a:p>
          <a:p>
            <a:pPr marL="557213" lvl="1" indent="-214313" algn="just">
              <a:buFont typeface="Arial" panose="020B0604020202020204" pitchFamily="34" charset="0"/>
              <a:buChar char="•"/>
            </a:pPr>
            <a:r>
              <a:rPr lang="en-US" sz="1600" b="1" dirty="0"/>
              <a:t>Tools</a:t>
            </a:r>
            <a:r>
              <a:rPr lang="en-US" sz="1600" dirty="0"/>
              <a:t>: KPI dashboards, benchmarking reports.</a:t>
            </a:r>
          </a:p>
        </p:txBody>
      </p:sp>
      <p:sp>
        <p:nvSpPr>
          <p:cNvPr id="11" name="TextBox 10">
            <a:extLst>
              <a:ext uri="{FF2B5EF4-FFF2-40B4-BE49-F238E27FC236}">
                <a16:creationId xmlns:a16="http://schemas.microsoft.com/office/drawing/2014/main" id="{D755CDA4-5A07-45B9-9D7F-17378B0F8378}"/>
              </a:ext>
            </a:extLst>
          </p:cNvPr>
          <p:cNvSpPr txBox="1"/>
          <p:nvPr/>
        </p:nvSpPr>
        <p:spPr>
          <a:xfrm>
            <a:off x="171650" y="4459049"/>
            <a:ext cx="8800702" cy="1815882"/>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Life Cycle Assessment (LCA)</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evaluate the environmental impact of plant processes and products throughout their life cycle.</a:t>
            </a:r>
          </a:p>
          <a:p>
            <a:pPr marL="557213" lvl="1" indent="-214313" algn="just">
              <a:buFont typeface="Arial" panose="020B0604020202020204" pitchFamily="34" charset="0"/>
              <a:buChar char="•"/>
            </a:pPr>
            <a:r>
              <a:rPr lang="en-US" sz="1600" b="1" dirty="0"/>
              <a:t>Methodology</a:t>
            </a:r>
            <a:r>
              <a:rPr lang="en-US" sz="1600" dirty="0"/>
              <a:t>: Assess the environmental impacts of materials, energy, emissions, and waste from raw material extraction to disposal, aiming to minimize negative environmental effects.</a:t>
            </a:r>
          </a:p>
          <a:p>
            <a:pPr marL="557213" lvl="1" indent="-214313" algn="just">
              <a:buFont typeface="Arial" panose="020B0604020202020204" pitchFamily="34" charset="0"/>
              <a:buChar char="•"/>
            </a:pPr>
            <a:r>
              <a:rPr lang="en-US" sz="1600" b="1" dirty="0"/>
              <a:t>Tools</a:t>
            </a:r>
            <a:r>
              <a:rPr lang="en-US" sz="1600" dirty="0"/>
              <a:t>: </a:t>
            </a:r>
            <a:r>
              <a:rPr lang="en-US" sz="1600" dirty="0">
                <a:solidFill>
                  <a:srgbClr val="0000FF"/>
                </a:solidFill>
              </a:rPr>
              <a:t>LCA software</a:t>
            </a:r>
            <a:r>
              <a:rPr lang="en-US" sz="1600" dirty="0"/>
              <a:t>, environmental impact assessment tables.</a:t>
            </a:r>
          </a:p>
        </p:txBody>
      </p:sp>
      <p:cxnSp>
        <p:nvCxnSpPr>
          <p:cNvPr id="12" name="Straight Connector 11">
            <a:extLst>
              <a:ext uri="{FF2B5EF4-FFF2-40B4-BE49-F238E27FC236}">
                <a16:creationId xmlns:a16="http://schemas.microsoft.com/office/drawing/2014/main" id="{FB7C44AF-71FB-4258-9A20-ED375790E913}"/>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3" name="Date Placeholder 2">
            <a:extLst>
              <a:ext uri="{FF2B5EF4-FFF2-40B4-BE49-F238E27FC236}">
                <a16:creationId xmlns:a16="http://schemas.microsoft.com/office/drawing/2014/main" id="{273349F4-99A9-4632-896E-B1D5EF2CC385}"/>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4" name="Slide Number Placeholder 3">
            <a:extLst>
              <a:ext uri="{FF2B5EF4-FFF2-40B4-BE49-F238E27FC236}">
                <a16:creationId xmlns:a16="http://schemas.microsoft.com/office/drawing/2014/main" id="{0974B37D-CF0C-4877-ABAF-F0D135410F17}"/>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4</a:t>
            </a:fld>
            <a:endParaRPr lang="en-IN"/>
          </a:p>
        </p:txBody>
      </p:sp>
      <p:sp>
        <p:nvSpPr>
          <p:cNvPr id="15" name="TextBox 14">
            <a:extLst>
              <a:ext uri="{FF2B5EF4-FFF2-40B4-BE49-F238E27FC236}">
                <a16:creationId xmlns:a16="http://schemas.microsoft.com/office/drawing/2014/main" id="{D21E15DE-7EB8-4F66-81CF-7CDA76F09E19}"/>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SYSTEMATIC PLANT STUDY METHODS</a:t>
            </a:r>
          </a:p>
        </p:txBody>
      </p:sp>
    </p:spTree>
    <p:extLst>
      <p:ext uri="{BB962C8B-B14F-4D97-AF65-F5344CB8AC3E}">
        <p14:creationId xmlns:p14="http://schemas.microsoft.com/office/powerpoint/2010/main" val="314601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274521-1D05-4788-A9E4-39E476245064}"/>
              </a:ext>
            </a:extLst>
          </p:cNvPr>
          <p:cNvSpPr>
            <a:spLocks noGrp="1"/>
          </p:cNvSpPr>
          <p:nvPr>
            <p:ph type="dt" sz="half" idx="10"/>
          </p:nvPr>
        </p:nvSpPr>
        <p:spPr/>
        <p:txBody>
          <a:bodyPr/>
          <a:lstStyle/>
          <a:p>
            <a:fld id="{350D926F-3E49-4043-86C4-AFC590787081}" type="datetime1">
              <a:rPr lang="en-IN" smtClean="0"/>
              <a:t>22-01-2025</a:t>
            </a:fld>
            <a:endParaRPr lang="en-IN"/>
          </a:p>
        </p:txBody>
      </p:sp>
      <p:sp>
        <p:nvSpPr>
          <p:cNvPr id="4" name="Slide Number Placeholder 3">
            <a:extLst>
              <a:ext uri="{FF2B5EF4-FFF2-40B4-BE49-F238E27FC236}">
                <a16:creationId xmlns:a16="http://schemas.microsoft.com/office/drawing/2014/main" id="{AE9697D7-D18D-49A4-A98A-3A0D3D3B887A}"/>
              </a:ext>
            </a:extLst>
          </p:cNvPr>
          <p:cNvSpPr>
            <a:spLocks noGrp="1"/>
          </p:cNvSpPr>
          <p:nvPr>
            <p:ph type="sldNum" sz="quarter" idx="12"/>
          </p:nvPr>
        </p:nvSpPr>
        <p:spPr/>
        <p:txBody>
          <a:bodyPr/>
          <a:lstStyle/>
          <a:p>
            <a:fld id="{2E3AE14D-FC0C-444C-98A2-B7580AD0B3C0}" type="slidenum">
              <a:rPr lang="en-IN" smtClean="0"/>
              <a:t>5</a:t>
            </a:fld>
            <a:endParaRPr lang="en-IN"/>
          </a:p>
        </p:txBody>
      </p:sp>
      <p:pic>
        <p:nvPicPr>
          <p:cNvPr id="9" name="Picture 8">
            <a:extLst>
              <a:ext uri="{FF2B5EF4-FFF2-40B4-BE49-F238E27FC236}">
                <a16:creationId xmlns:a16="http://schemas.microsoft.com/office/drawing/2014/main" id="{3E485B6B-C5D1-4695-AB3A-4508492BF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160" y="2756549"/>
            <a:ext cx="2720977" cy="730394"/>
          </a:xfrm>
          <a:prstGeom prst="rect">
            <a:avLst/>
          </a:prstGeom>
        </p:spPr>
      </p:pic>
      <p:sp>
        <p:nvSpPr>
          <p:cNvPr id="10" name="TextBox 9">
            <a:extLst>
              <a:ext uri="{FF2B5EF4-FFF2-40B4-BE49-F238E27FC236}">
                <a16:creationId xmlns:a16="http://schemas.microsoft.com/office/drawing/2014/main" id="{FDC2453A-6D94-4C4F-9C7B-A31E4026B09D}"/>
              </a:ext>
            </a:extLst>
          </p:cNvPr>
          <p:cNvSpPr txBox="1"/>
          <p:nvPr/>
        </p:nvSpPr>
        <p:spPr>
          <a:xfrm>
            <a:off x="207169" y="2982837"/>
            <a:ext cx="8763397" cy="1569660"/>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Six Sigma Analysis (6</a:t>
            </a:r>
            <a:r>
              <a:rPr lang="el-GR" sz="1600" b="1" dirty="0"/>
              <a:t>σ</a:t>
            </a:r>
            <a:r>
              <a:rPr lang="en-US" sz="1600" b="1" dirty="0"/>
              <a:t>A)</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improve quality by reducing process variability and defect rates.</a:t>
            </a:r>
          </a:p>
          <a:p>
            <a:pPr marL="557213" lvl="1" indent="-214313" algn="just">
              <a:buFont typeface="Arial" panose="020B0604020202020204" pitchFamily="34" charset="0"/>
              <a:buChar char="•"/>
            </a:pPr>
            <a:r>
              <a:rPr lang="en-US" sz="1600" b="1" dirty="0"/>
              <a:t>Methodology</a:t>
            </a:r>
            <a:r>
              <a:rPr lang="en-US" sz="1600" dirty="0"/>
              <a:t>: Use the </a:t>
            </a:r>
            <a:r>
              <a:rPr lang="en-US" sz="1600" dirty="0">
                <a:solidFill>
                  <a:srgbClr val="0000FF"/>
                </a:solidFill>
              </a:rPr>
              <a:t>DMAIC (Define, Measure, Analyze, Improve, Control) </a:t>
            </a:r>
            <a:r>
              <a:rPr lang="en-US" sz="1600" dirty="0"/>
              <a:t>framework to systematically identify sources of variation and implement solutions.</a:t>
            </a:r>
          </a:p>
          <a:p>
            <a:pPr marL="557213" lvl="1" indent="-214313" algn="just">
              <a:buFont typeface="Arial" panose="020B0604020202020204" pitchFamily="34" charset="0"/>
              <a:buChar char="•"/>
            </a:pPr>
            <a:r>
              <a:rPr lang="en-US" sz="1600" b="1" dirty="0"/>
              <a:t>Tools</a:t>
            </a:r>
            <a:r>
              <a:rPr lang="en-US" sz="1600" dirty="0"/>
              <a:t>: Control charts, Pareto analysis, DMAIC worksheets.</a:t>
            </a:r>
          </a:p>
        </p:txBody>
      </p:sp>
      <p:sp>
        <p:nvSpPr>
          <p:cNvPr id="11" name="TextBox 10">
            <a:extLst>
              <a:ext uri="{FF2B5EF4-FFF2-40B4-BE49-F238E27FC236}">
                <a16:creationId xmlns:a16="http://schemas.microsoft.com/office/drawing/2014/main" id="{BE059D25-B7A7-417B-B3D2-DB392594270F}"/>
              </a:ext>
            </a:extLst>
          </p:cNvPr>
          <p:cNvSpPr txBox="1"/>
          <p:nvPr/>
        </p:nvSpPr>
        <p:spPr>
          <a:xfrm>
            <a:off x="173436" y="4601143"/>
            <a:ext cx="8797130" cy="1569660"/>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Fault Tree Analysis (FTA)</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analyze and understand potential causes of a specific failure event.</a:t>
            </a:r>
          </a:p>
          <a:p>
            <a:pPr marL="557213" lvl="1" indent="-214313" algn="just">
              <a:buFont typeface="Arial" panose="020B0604020202020204" pitchFamily="34" charset="0"/>
              <a:buChar char="•"/>
            </a:pPr>
            <a:r>
              <a:rPr lang="en-US" sz="1600" b="1" dirty="0"/>
              <a:t>Methodology</a:t>
            </a:r>
            <a:r>
              <a:rPr lang="en-US" sz="1600" dirty="0"/>
              <a:t>: Develop a tree-like structure with logical relationships to trace possible causes of a top event, allowing for targeted preventive actions.</a:t>
            </a:r>
          </a:p>
          <a:p>
            <a:pPr marL="557213" lvl="1" indent="-214313" algn="just">
              <a:buFont typeface="Arial" panose="020B0604020202020204" pitchFamily="34" charset="0"/>
              <a:buChar char="•"/>
            </a:pPr>
            <a:r>
              <a:rPr lang="en-US" sz="1600" b="1" dirty="0"/>
              <a:t>Tools</a:t>
            </a:r>
            <a:r>
              <a:rPr lang="en-US" sz="1600" dirty="0"/>
              <a:t>: </a:t>
            </a:r>
            <a:r>
              <a:rPr lang="en-US" sz="1600" dirty="0">
                <a:solidFill>
                  <a:srgbClr val="0000FF"/>
                </a:solidFill>
              </a:rPr>
              <a:t>Fault tree diagrams</a:t>
            </a:r>
            <a:r>
              <a:rPr lang="en-US" sz="1600" dirty="0"/>
              <a:t>, </a:t>
            </a:r>
            <a:r>
              <a:rPr lang="en-US" sz="1600" dirty="0">
                <a:solidFill>
                  <a:srgbClr val="0000FF"/>
                </a:solidFill>
              </a:rPr>
              <a:t>Boolean logic gates</a:t>
            </a:r>
            <a:r>
              <a:rPr lang="en-US" sz="1600" dirty="0"/>
              <a:t>.</a:t>
            </a:r>
            <a:endParaRPr lang="en-IN" sz="1600" dirty="0"/>
          </a:p>
        </p:txBody>
      </p:sp>
      <p:cxnSp>
        <p:nvCxnSpPr>
          <p:cNvPr id="12" name="Straight Connector 11">
            <a:extLst>
              <a:ext uri="{FF2B5EF4-FFF2-40B4-BE49-F238E27FC236}">
                <a16:creationId xmlns:a16="http://schemas.microsoft.com/office/drawing/2014/main" id="{0497A2AD-5E6C-40A6-A78A-C6D31FCC0072}"/>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01CC58-E3EF-4427-9EB6-5F8E5BF1E5E1}"/>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SYSTEMATIC PLANT STUDY METHODS</a:t>
            </a:r>
          </a:p>
        </p:txBody>
      </p:sp>
      <p:pic>
        <p:nvPicPr>
          <p:cNvPr id="8" name="Picture 7">
            <a:extLst>
              <a:ext uri="{FF2B5EF4-FFF2-40B4-BE49-F238E27FC236}">
                <a16:creationId xmlns:a16="http://schemas.microsoft.com/office/drawing/2014/main" id="{56FFE6EF-66CB-4F71-82A7-BC886A5936D0}"/>
              </a:ext>
            </a:extLst>
          </p:cNvPr>
          <p:cNvPicPr>
            <a:picLocks noChangeAspect="1"/>
          </p:cNvPicPr>
          <p:nvPr/>
        </p:nvPicPr>
        <p:blipFill rotWithShape="1">
          <a:blip r:embed="rId3">
            <a:extLst>
              <a:ext uri="{28A0092B-C50C-407E-A947-70E740481C1C}">
                <a14:useLocalDpi xmlns:a14="http://schemas.microsoft.com/office/drawing/2010/main" val="0"/>
              </a:ext>
            </a:extLst>
          </a:blip>
          <a:srcRect b="10335"/>
          <a:stretch/>
        </p:blipFill>
        <p:spPr>
          <a:xfrm>
            <a:off x="5959673" y="373883"/>
            <a:ext cx="3053953" cy="2423406"/>
          </a:xfrm>
          <a:prstGeom prst="rect">
            <a:avLst/>
          </a:prstGeom>
        </p:spPr>
      </p:pic>
      <p:sp>
        <p:nvSpPr>
          <p:cNvPr id="7" name="TextBox 6">
            <a:extLst>
              <a:ext uri="{FF2B5EF4-FFF2-40B4-BE49-F238E27FC236}">
                <a16:creationId xmlns:a16="http://schemas.microsoft.com/office/drawing/2014/main" id="{C624F08B-A8EB-4E5D-8DD6-4B06A11EF060}"/>
              </a:ext>
            </a:extLst>
          </p:cNvPr>
          <p:cNvSpPr txBox="1"/>
          <p:nvPr/>
        </p:nvSpPr>
        <p:spPr>
          <a:xfrm>
            <a:off x="173435" y="650842"/>
            <a:ext cx="5970187" cy="2308324"/>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Lean Manufacturing Techniques</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streamline operations by eliminating waste and improving efficiency.</a:t>
            </a:r>
          </a:p>
          <a:p>
            <a:pPr marL="557213" lvl="1" indent="-214313" algn="just">
              <a:buFont typeface="Arial" panose="020B0604020202020204" pitchFamily="34" charset="0"/>
              <a:buChar char="•"/>
            </a:pPr>
            <a:r>
              <a:rPr lang="en-US" sz="1600" b="1" dirty="0"/>
              <a:t>Methodology</a:t>
            </a:r>
            <a:r>
              <a:rPr lang="en-US" sz="1600" dirty="0"/>
              <a:t>: Implement principles like the </a:t>
            </a:r>
            <a:r>
              <a:rPr lang="en-US" sz="1600" dirty="0">
                <a:solidFill>
                  <a:srgbClr val="0000FF"/>
                </a:solidFill>
              </a:rPr>
              <a:t>5S method</a:t>
            </a:r>
            <a:r>
              <a:rPr lang="en-US" sz="1600" dirty="0"/>
              <a:t>, value stream mapping, and Kaizen to reduce waste in time, materials, and processes.</a:t>
            </a:r>
          </a:p>
          <a:p>
            <a:pPr marL="557213" lvl="1" indent="-214313" algn="just">
              <a:buFont typeface="Arial" panose="020B0604020202020204" pitchFamily="34" charset="0"/>
              <a:buChar char="•"/>
            </a:pPr>
            <a:r>
              <a:rPr lang="en-US" sz="1600" b="1" dirty="0"/>
              <a:t>Tools</a:t>
            </a:r>
            <a:r>
              <a:rPr lang="en-US" sz="1600" dirty="0"/>
              <a:t>: Value stream maps, 5S checklists, Kaizen improvement sheets.</a:t>
            </a:r>
          </a:p>
        </p:txBody>
      </p:sp>
    </p:spTree>
    <p:extLst>
      <p:ext uri="{BB962C8B-B14F-4D97-AF65-F5344CB8AC3E}">
        <p14:creationId xmlns:p14="http://schemas.microsoft.com/office/powerpoint/2010/main" val="96678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86BECD-63E4-4422-9AE6-17D6C2E9A276}"/>
              </a:ext>
            </a:extLst>
          </p:cNvPr>
          <p:cNvSpPr txBox="1"/>
          <p:nvPr/>
        </p:nvSpPr>
        <p:spPr>
          <a:xfrm>
            <a:off x="214312" y="805105"/>
            <a:ext cx="8715375" cy="3785652"/>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t>Simulation and Modeling</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predict how process changes might affect plant performance and identify potential improvements.</a:t>
            </a:r>
          </a:p>
          <a:p>
            <a:pPr marL="557213" lvl="1" indent="-214313" algn="just">
              <a:buFont typeface="Arial" panose="020B0604020202020204" pitchFamily="34" charset="0"/>
              <a:buChar char="•"/>
            </a:pPr>
            <a:r>
              <a:rPr lang="en-US" sz="1600" b="1" dirty="0"/>
              <a:t>Methodology</a:t>
            </a:r>
            <a:r>
              <a:rPr lang="en-US" sz="1600" dirty="0"/>
              <a:t>: Create computational models of processes using simulation software to test various scenarios and optimize performance.</a:t>
            </a:r>
          </a:p>
          <a:p>
            <a:pPr marL="557213" lvl="1" indent="-214313" algn="just">
              <a:buFont typeface="Arial" panose="020B0604020202020204" pitchFamily="34" charset="0"/>
              <a:buChar char="•"/>
            </a:pPr>
            <a:r>
              <a:rPr lang="en-US" sz="1600" b="1" dirty="0"/>
              <a:t>Tools</a:t>
            </a:r>
            <a:r>
              <a:rPr lang="en-US" sz="1600" dirty="0"/>
              <a:t>: </a:t>
            </a:r>
            <a:r>
              <a:rPr lang="en-US" sz="1600" dirty="0">
                <a:solidFill>
                  <a:srgbClr val="0000FF"/>
                </a:solidFill>
              </a:rPr>
              <a:t>Process simulators (e.g., Aspen HYSYS, MATLAB, COMSOL), </a:t>
            </a:r>
            <a:r>
              <a:rPr lang="en-US" sz="1600" dirty="0"/>
              <a:t>flow and thermal models.</a:t>
            </a:r>
          </a:p>
          <a:p>
            <a:pPr algn="just"/>
            <a:endParaRPr lang="en-US" sz="1600" dirty="0"/>
          </a:p>
          <a:p>
            <a:pPr marL="214313" indent="-214313" algn="just">
              <a:buFont typeface="Wingdings" panose="05000000000000000000" pitchFamily="2" charset="2"/>
              <a:buChar char="§"/>
            </a:pPr>
            <a:r>
              <a:rPr lang="en-US" sz="1600" b="1" dirty="0"/>
              <a:t>Environmental Impact Analysis</a:t>
            </a:r>
          </a:p>
          <a:p>
            <a:pPr marL="214313" indent="-214313" algn="just">
              <a:buFont typeface="Wingdings" panose="05000000000000000000" pitchFamily="2" charset="2"/>
              <a:buChar char="§"/>
            </a:pPr>
            <a:endParaRPr lang="en-US" sz="1600" b="1" dirty="0"/>
          </a:p>
          <a:p>
            <a:pPr marL="557213" lvl="1" indent="-214313" algn="just">
              <a:buFont typeface="Arial" panose="020B0604020202020204" pitchFamily="34" charset="0"/>
              <a:buChar char="•"/>
            </a:pPr>
            <a:r>
              <a:rPr lang="en-US" sz="1600" b="1" dirty="0"/>
              <a:t>Objective</a:t>
            </a:r>
            <a:r>
              <a:rPr lang="en-US" sz="1600" dirty="0"/>
              <a:t>: To assess the environmental effects of plant operations, including emissions, waste, and resource use.</a:t>
            </a:r>
          </a:p>
          <a:p>
            <a:pPr marL="557213" lvl="1" indent="-214313" algn="just">
              <a:buFont typeface="Arial" panose="020B0604020202020204" pitchFamily="34" charset="0"/>
              <a:buChar char="•"/>
            </a:pPr>
            <a:r>
              <a:rPr lang="en-US" sz="1600" b="1" dirty="0"/>
              <a:t>Methodology</a:t>
            </a:r>
            <a:r>
              <a:rPr lang="en-US" sz="1600" dirty="0"/>
              <a:t>: Conduct an environmental review focused on compliance with regulations and minimizing ecological impacts.</a:t>
            </a:r>
          </a:p>
          <a:p>
            <a:pPr marL="557213" lvl="1" indent="-214313" algn="just">
              <a:buFont typeface="Arial" panose="020B0604020202020204" pitchFamily="34" charset="0"/>
              <a:buChar char="•"/>
            </a:pPr>
            <a:r>
              <a:rPr lang="en-US" sz="1600" b="1" dirty="0"/>
              <a:t>Tools</a:t>
            </a:r>
            <a:r>
              <a:rPr lang="en-US" sz="1600" dirty="0"/>
              <a:t>: Emissions monitoring equipment, environmental impact reports, regulatory checklists.</a:t>
            </a:r>
          </a:p>
        </p:txBody>
      </p:sp>
      <p:grpSp>
        <p:nvGrpSpPr>
          <p:cNvPr id="13" name="Group 12">
            <a:extLst>
              <a:ext uri="{FF2B5EF4-FFF2-40B4-BE49-F238E27FC236}">
                <a16:creationId xmlns:a16="http://schemas.microsoft.com/office/drawing/2014/main" id="{8FB5A624-E3B0-4AB8-95CF-D1B4E5BE3E81}"/>
              </a:ext>
            </a:extLst>
          </p:cNvPr>
          <p:cNvGrpSpPr/>
          <p:nvPr/>
        </p:nvGrpSpPr>
        <p:grpSpPr>
          <a:xfrm>
            <a:off x="2007699" y="4887914"/>
            <a:ext cx="5128604" cy="1228710"/>
            <a:chOff x="5068111" y="4629150"/>
            <a:chExt cx="6838139" cy="1638280"/>
          </a:xfrm>
        </p:grpSpPr>
        <p:sp>
          <p:nvSpPr>
            <p:cNvPr id="11" name="Rectangle: Rounded Corners 10">
              <a:extLst>
                <a:ext uri="{FF2B5EF4-FFF2-40B4-BE49-F238E27FC236}">
                  <a16:creationId xmlns:a16="http://schemas.microsoft.com/office/drawing/2014/main" id="{9CF9F385-F53F-4BB4-9677-80D84326E382}"/>
                </a:ext>
              </a:extLst>
            </p:cNvPr>
            <p:cNvSpPr/>
            <p:nvPr/>
          </p:nvSpPr>
          <p:spPr>
            <a:xfrm>
              <a:off x="5068111" y="4629150"/>
              <a:ext cx="6838139" cy="1638280"/>
            </a:xfrm>
            <a:prstGeom prst="roundRect">
              <a:avLst>
                <a:gd name="adj" fmla="val 7365"/>
              </a:avLst>
            </a:prstGeom>
            <a:solidFill>
              <a:schemeClr val="accent1">
                <a:lumMod val="20000"/>
                <a:lumOff val="80000"/>
              </a:scheme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10" name="TextBox 9">
              <a:extLst>
                <a:ext uri="{FF2B5EF4-FFF2-40B4-BE49-F238E27FC236}">
                  <a16:creationId xmlns:a16="http://schemas.microsoft.com/office/drawing/2014/main" id="{585B5221-3781-4749-B18B-42E1B3A0A574}"/>
                </a:ext>
              </a:extLst>
            </p:cNvPr>
            <p:cNvSpPr txBox="1"/>
            <p:nvPr/>
          </p:nvSpPr>
          <p:spPr>
            <a:xfrm>
              <a:off x="5635328" y="4688501"/>
              <a:ext cx="5703699" cy="451405"/>
            </a:xfrm>
            <a:prstGeom prst="rect">
              <a:avLst/>
            </a:prstGeom>
            <a:noFill/>
          </p:spPr>
          <p:txBody>
            <a:bodyPr wrap="none" rtlCol="0">
              <a:spAutoFit/>
            </a:bodyPr>
            <a:lstStyle/>
            <a:p>
              <a:r>
                <a:rPr lang="en-US" sz="1600" b="1" dirty="0">
                  <a:solidFill>
                    <a:srgbClr val="0000FF"/>
                  </a:solidFill>
                </a:rPr>
                <a:t>Important Terminologies to Know &amp; Understand</a:t>
              </a:r>
              <a:endParaRPr lang="en-IN" sz="1600" b="1" dirty="0">
                <a:solidFill>
                  <a:srgbClr val="0000FF"/>
                </a:solidFill>
              </a:endParaRPr>
            </a:p>
          </p:txBody>
        </p:sp>
        <p:sp>
          <p:nvSpPr>
            <p:cNvPr id="12" name="TextBox 11">
              <a:extLst>
                <a:ext uri="{FF2B5EF4-FFF2-40B4-BE49-F238E27FC236}">
                  <a16:creationId xmlns:a16="http://schemas.microsoft.com/office/drawing/2014/main" id="{A26A6F7B-EA2F-43F6-B74A-82B8C1BB2354}"/>
                </a:ext>
              </a:extLst>
            </p:cNvPr>
            <p:cNvSpPr txBox="1"/>
            <p:nvPr/>
          </p:nvSpPr>
          <p:spPr>
            <a:xfrm>
              <a:off x="5365511" y="5135631"/>
              <a:ext cx="6243334" cy="1107996"/>
            </a:xfrm>
            <a:prstGeom prst="rect">
              <a:avLst/>
            </a:prstGeom>
            <a:noFill/>
          </p:spPr>
          <p:txBody>
            <a:bodyPr wrap="square" numCol="3" rtlCol="0">
              <a:spAutoFit/>
            </a:bodyPr>
            <a:lstStyle/>
            <a:p>
              <a:pPr algn="ctr"/>
              <a:r>
                <a:rPr lang="en-US" sz="1600" b="1" dirty="0"/>
                <a:t>PFD</a:t>
              </a:r>
            </a:p>
            <a:p>
              <a:pPr algn="ctr"/>
              <a:r>
                <a:rPr lang="en-US" sz="1600" b="1" dirty="0"/>
                <a:t>P&amp;ID</a:t>
              </a:r>
            </a:p>
            <a:p>
              <a:pPr algn="ctr"/>
              <a:r>
                <a:rPr lang="en-US" sz="1600" b="1" dirty="0"/>
                <a:t>FMEA</a:t>
              </a:r>
            </a:p>
            <a:p>
              <a:pPr algn="ctr"/>
              <a:r>
                <a:rPr lang="en-US" sz="1600" b="1" dirty="0">
                  <a:solidFill>
                    <a:schemeClr val="accent2">
                      <a:lumMod val="75000"/>
                    </a:schemeClr>
                  </a:solidFill>
                </a:rPr>
                <a:t>HAZOP</a:t>
              </a:r>
            </a:p>
            <a:p>
              <a:pPr algn="ctr"/>
              <a:r>
                <a:rPr lang="en-US" sz="1600" b="1" dirty="0"/>
                <a:t>RCA</a:t>
              </a:r>
            </a:p>
            <a:p>
              <a:pPr algn="ctr"/>
              <a:r>
                <a:rPr lang="en-US" sz="1600" b="1" dirty="0"/>
                <a:t>EMB</a:t>
              </a:r>
            </a:p>
            <a:p>
              <a:pPr algn="ctr"/>
              <a:r>
                <a:rPr lang="en-US" sz="1600" b="1" dirty="0"/>
                <a:t>KPI</a:t>
              </a:r>
            </a:p>
            <a:p>
              <a:pPr algn="ctr"/>
              <a:r>
                <a:rPr lang="en-US" sz="1600" b="1" dirty="0"/>
                <a:t>FTA</a:t>
              </a:r>
            </a:p>
            <a:p>
              <a:pPr algn="ctr"/>
              <a:r>
                <a:rPr lang="en-US" sz="1600" b="1" dirty="0"/>
                <a:t>6</a:t>
              </a:r>
              <a:r>
                <a:rPr lang="el-GR" sz="1600" b="1" dirty="0"/>
                <a:t>σ</a:t>
              </a:r>
              <a:r>
                <a:rPr lang="en-US" sz="1600" b="1" dirty="0"/>
                <a:t>A  </a:t>
              </a:r>
              <a:endParaRPr lang="en-IN" sz="1600" b="1" dirty="0"/>
            </a:p>
          </p:txBody>
        </p:sp>
      </p:grpSp>
      <p:cxnSp>
        <p:nvCxnSpPr>
          <p:cNvPr id="14" name="Straight Connector 13">
            <a:extLst>
              <a:ext uri="{FF2B5EF4-FFF2-40B4-BE49-F238E27FC236}">
                <a16:creationId xmlns:a16="http://schemas.microsoft.com/office/drawing/2014/main" id="{A4D85C98-C8F3-4CC9-A936-2682D36FFB3C}"/>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345E94F8-478E-4F7D-9D8D-3C302FA85949}"/>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6" name="Slide Number Placeholder 3">
            <a:extLst>
              <a:ext uri="{FF2B5EF4-FFF2-40B4-BE49-F238E27FC236}">
                <a16:creationId xmlns:a16="http://schemas.microsoft.com/office/drawing/2014/main" id="{900F14DB-F17D-4860-8DE0-1A1E288A2ADB}"/>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6</a:t>
            </a:fld>
            <a:endParaRPr lang="en-IN"/>
          </a:p>
        </p:txBody>
      </p:sp>
      <p:sp>
        <p:nvSpPr>
          <p:cNvPr id="17" name="TextBox 16">
            <a:extLst>
              <a:ext uri="{FF2B5EF4-FFF2-40B4-BE49-F238E27FC236}">
                <a16:creationId xmlns:a16="http://schemas.microsoft.com/office/drawing/2014/main" id="{35123DCE-CF00-42AA-A2A8-3D9DD80833B3}"/>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SYSTEMATIC PLANT STUDY METHODS</a:t>
            </a:r>
          </a:p>
        </p:txBody>
      </p:sp>
    </p:spTree>
    <p:extLst>
      <p:ext uri="{BB962C8B-B14F-4D97-AF65-F5344CB8AC3E}">
        <p14:creationId xmlns:p14="http://schemas.microsoft.com/office/powerpoint/2010/main" val="8406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CD6E14-52DA-49DC-922E-E362E8111BC4}"/>
              </a:ext>
            </a:extLst>
          </p:cNvPr>
          <p:cNvSpPr txBox="1"/>
          <p:nvPr/>
        </p:nvSpPr>
        <p:spPr>
          <a:xfrm>
            <a:off x="166292" y="797738"/>
            <a:ext cx="8811418" cy="584775"/>
          </a:xfrm>
          <a:prstGeom prst="rect">
            <a:avLst/>
          </a:prstGeom>
          <a:noFill/>
        </p:spPr>
        <p:txBody>
          <a:bodyPr wrap="square">
            <a:spAutoFit/>
          </a:bodyPr>
          <a:lstStyle/>
          <a:p>
            <a:pPr marL="214313" indent="-214313" algn="just">
              <a:buFont typeface="Wingdings" panose="05000000000000000000" pitchFamily="2" charset="2"/>
              <a:buChar char="§"/>
            </a:pPr>
            <a:r>
              <a:rPr lang="en-US" sz="1600" dirty="0"/>
              <a:t>Commonly used in chemical and process engineering to indicate the general flow of plant processes and equipment.</a:t>
            </a:r>
          </a:p>
        </p:txBody>
      </p:sp>
      <p:grpSp>
        <p:nvGrpSpPr>
          <p:cNvPr id="3" name="Group 2">
            <a:extLst>
              <a:ext uri="{FF2B5EF4-FFF2-40B4-BE49-F238E27FC236}">
                <a16:creationId xmlns:a16="http://schemas.microsoft.com/office/drawing/2014/main" id="{AFBB0934-F0E5-40D5-B29C-5E6EDF4ABDB8}"/>
              </a:ext>
            </a:extLst>
          </p:cNvPr>
          <p:cNvGrpSpPr/>
          <p:nvPr/>
        </p:nvGrpSpPr>
        <p:grpSpPr>
          <a:xfrm>
            <a:off x="601671" y="1391757"/>
            <a:ext cx="7940659" cy="4863931"/>
            <a:chOff x="336285" y="1391757"/>
            <a:chExt cx="7940659" cy="4863931"/>
          </a:xfrm>
        </p:grpSpPr>
        <p:pic>
          <p:nvPicPr>
            <p:cNvPr id="17" name="Picture 16">
              <a:extLst>
                <a:ext uri="{FF2B5EF4-FFF2-40B4-BE49-F238E27FC236}">
                  <a16:creationId xmlns:a16="http://schemas.microsoft.com/office/drawing/2014/main" id="{F09C40D8-D98A-45C1-B470-6A4C4D6EF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567" y="1391757"/>
              <a:ext cx="5517377" cy="4860546"/>
            </a:xfrm>
            <a:prstGeom prst="rect">
              <a:avLst/>
            </a:prstGeom>
          </p:spPr>
        </p:pic>
        <p:pic>
          <p:nvPicPr>
            <p:cNvPr id="19" name="Picture 18">
              <a:extLst>
                <a:ext uri="{FF2B5EF4-FFF2-40B4-BE49-F238E27FC236}">
                  <a16:creationId xmlns:a16="http://schemas.microsoft.com/office/drawing/2014/main" id="{6557EF0E-E1B4-4F20-AD88-46F19B783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85" y="1391757"/>
              <a:ext cx="2446142" cy="4863931"/>
            </a:xfrm>
            <a:prstGeom prst="rect">
              <a:avLst/>
            </a:prstGeom>
          </p:spPr>
        </p:pic>
        <p:sp>
          <p:nvSpPr>
            <p:cNvPr id="24" name="TextBox 23">
              <a:extLst>
                <a:ext uri="{FF2B5EF4-FFF2-40B4-BE49-F238E27FC236}">
                  <a16:creationId xmlns:a16="http://schemas.microsoft.com/office/drawing/2014/main" id="{1BB8AA0F-B31F-4702-88DB-7880EEEA6C73}"/>
                </a:ext>
              </a:extLst>
            </p:cNvPr>
            <p:cNvSpPr txBox="1"/>
            <p:nvPr/>
          </p:nvSpPr>
          <p:spPr>
            <a:xfrm>
              <a:off x="6968993" y="5991227"/>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grpSp>
      <p:cxnSp>
        <p:nvCxnSpPr>
          <p:cNvPr id="12" name="Straight Connector 11">
            <a:extLst>
              <a:ext uri="{FF2B5EF4-FFF2-40B4-BE49-F238E27FC236}">
                <a16:creationId xmlns:a16="http://schemas.microsoft.com/office/drawing/2014/main" id="{6186F349-9B0D-4EB4-B49B-F8E819A0FCCD}"/>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3" name="Date Placeholder 2">
            <a:extLst>
              <a:ext uri="{FF2B5EF4-FFF2-40B4-BE49-F238E27FC236}">
                <a16:creationId xmlns:a16="http://schemas.microsoft.com/office/drawing/2014/main" id="{8BE8BA39-6897-4F4E-B0F8-E92D91C9A248}"/>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4" name="Slide Number Placeholder 3">
            <a:extLst>
              <a:ext uri="{FF2B5EF4-FFF2-40B4-BE49-F238E27FC236}">
                <a16:creationId xmlns:a16="http://schemas.microsoft.com/office/drawing/2014/main" id="{4D74B230-9D6C-470D-8A30-98A4CF3DC9A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7</a:t>
            </a:fld>
            <a:endParaRPr lang="en-IN"/>
          </a:p>
        </p:txBody>
      </p:sp>
      <p:sp>
        <p:nvSpPr>
          <p:cNvPr id="15" name="TextBox 14">
            <a:extLst>
              <a:ext uri="{FF2B5EF4-FFF2-40B4-BE49-F238E27FC236}">
                <a16:creationId xmlns:a16="http://schemas.microsoft.com/office/drawing/2014/main" id="{2981B364-EF46-4AD2-A2A0-4AAE0329FD5C}"/>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PROCESS FLOW DIAGRAMS (PFD) </a:t>
            </a:r>
          </a:p>
        </p:txBody>
      </p:sp>
    </p:spTree>
    <p:extLst>
      <p:ext uri="{BB962C8B-B14F-4D97-AF65-F5344CB8AC3E}">
        <p14:creationId xmlns:p14="http://schemas.microsoft.com/office/powerpoint/2010/main" val="2049399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0CD6E14-52DA-49DC-922E-E362E8111BC4}"/>
              </a:ext>
            </a:extLst>
          </p:cNvPr>
          <p:cNvSpPr txBox="1"/>
          <p:nvPr/>
        </p:nvSpPr>
        <p:spPr>
          <a:xfrm>
            <a:off x="166292" y="797738"/>
            <a:ext cx="8811418" cy="584775"/>
          </a:xfrm>
          <a:prstGeom prst="rect">
            <a:avLst/>
          </a:prstGeom>
          <a:noFill/>
        </p:spPr>
        <p:txBody>
          <a:bodyPr wrap="square">
            <a:spAutoFit/>
          </a:bodyPr>
          <a:lstStyle/>
          <a:p>
            <a:pPr marL="214313" indent="-214313" algn="just">
              <a:buFont typeface="Wingdings" panose="05000000000000000000" pitchFamily="2" charset="2"/>
              <a:buChar char="§"/>
            </a:pPr>
            <a:r>
              <a:rPr lang="en-US" sz="1600" dirty="0"/>
              <a:t>Commonly used in chemical and process engineering to indicate the general flow of plant processes and equipment.</a:t>
            </a:r>
          </a:p>
        </p:txBody>
      </p:sp>
      <p:pic>
        <p:nvPicPr>
          <p:cNvPr id="17" name="Picture 16">
            <a:extLst>
              <a:ext uri="{FF2B5EF4-FFF2-40B4-BE49-F238E27FC236}">
                <a16:creationId xmlns:a16="http://schemas.microsoft.com/office/drawing/2014/main" id="{F09C40D8-D98A-45C1-B470-6A4C4D6EF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024" y="1391757"/>
            <a:ext cx="5517377" cy="4860546"/>
          </a:xfrm>
          <a:prstGeom prst="rect">
            <a:avLst/>
          </a:prstGeom>
        </p:spPr>
      </p:pic>
      <p:sp>
        <p:nvSpPr>
          <p:cNvPr id="23" name="TextBox 22">
            <a:extLst>
              <a:ext uri="{FF2B5EF4-FFF2-40B4-BE49-F238E27FC236}">
                <a16:creationId xmlns:a16="http://schemas.microsoft.com/office/drawing/2014/main" id="{11122633-5726-48BD-8CFC-E992D8FB7409}"/>
              </a:ext>
            </a:extLst>
          </p:cNvPr>
          <p:cNvSpPr txBox="1"/>
          <p:nvPr/>
        </p:nvSpPr>
        <p:spPr>
          <a:xfrm>
            <a:off x="166293" y="1814053"/>
            <a:ext cx="3262708" cy="3785652"/>
          </a:xfrm>
          <a:prstGeom prst="rect">
            <a:avLst/>
          </a:prstGeom>
          <a:noFill/>
        </p:spPr>
        <p:txBody>
          <a:bodyPr wrap="square">
            <a:spAutoFit/>
          </a:bodyPr>
          <a:lstStyle/>
          <a:p>
            <a:pPr marL="214313" indent="-214313" algn="just">
              <a:buFont typeface="Wingdings" panose="05000000000000000000" pitchFamily="2" charset="2"/>
              <a:buChar char="§"/>
            </a:pPr>
            <a:r>
              <a:rPr lang="en-US" sz="1600" dirty="0"/>
              <a:t>The PFD displays the relationship between major equipment of a plant facility and does not show minor details such as piping details and designations.</a:t>
            </a:r>
          </a:p>
          <a:p>
            <a:pPr marL="214313" indent="-214313" algn="just">
              <a:buFont typeface="Wingdings" panose="05000000000000000000" pitchFamily="2" charset="2"/>
              <a:buChar char="§"/>
            </a:pPr>
            <a:endParaRPr lang="en-US" sz="1600" dirty="0"/>
          </a:p>
          <a:p>
            <a:pPr marL="214313" indent="-214313" algn="just">
              <a:buFont typeface="Wingdings" panose="05000000000000000000" pitchFamily="2" charset="2"/>
              <a:buChar char="§"/>
            </a:pPr>
            <a:r>
              <a:rPr lang="en-IN" sz="1600" dirty="0"/>
              <a:t>Another commonly used term for a PFD is </a:t>
            </a:r>
            <a:r>
              <a:rPr lang="en-US" sz="1600" i="1" dirty="0">
                <a:solidFill>
                  <a:srgbClr val="0000FF"/>
                </a:solidFill>
              </a:rPr>
              <a:t>Process Flowsheet</a:t>
            </a:r>
            <a:r>
              <a:rPr lang="en-US" sz="1600" dirty="0"/>
              <a:t>.</a:t>
            </a:r>
          </a:p>
          <a:p>
            <a:pPr marL="214313" indent="-214313" algn="just">
              <a:buFont typeface="Wingdings" panose="05000000000000000000" pitchFamily="2" charset="2"/>
              <a:buChar char="§"/>
            </a:pPr>
            <a:endParaRPr lang="en-US" sz="1600" dirty="0"/>
          </a:p>
          <a:p>
            <a:pPr marL="214313" indent="-214313" algn="just">
              <a:buFont typeface="Wingdings" panose="05000000000000000000" pitchFamily="2" charset="2"/>
              <a:buChar char="§"/>
            </a:pPr>
            <a:r>
              <a:rPr lang="en-US" sz="1600" dirty="0"/>
              <a:t>Process flow diagrams of multiple process units within a large industrial plant will usually contain less detail and may be called </a:t>
            </a:r>
            <a:r>
              <a:rPr lang="en-US" sz="1600" i="1" dirty="0">
                <a:solidFill>
                  <a:srgbClr val="0000FF"/>
                </a:solidFill>
              </a:rPr>
              <a:t>block flow diagrams </a:t>
            </a:r>
            <a:r>
              <a:rPr lang="en-US" sz="1600" dirty="0">
                <a:solidFill>
                  <a:srgbClr val="0000FF"/>
                </a:solidFill>
              </a:rPr>
              <a:t>(BFD) </a:t>
            </a:r>
            <a:r>
              <a:rPr lang="en-US" sz="1600" dirty="0"/>
              <a:t>or </a:t>
            </a:r>
            <a:r>
              <a:rPr lang="en-US" sz="1600" i="1" dirty="0">
                <a:solidFill>
                  <a:srgbClr val="0000FF"/>
                </a:solidFill>
              </a:rPr>
              <a:t>schematic flow diagrams </a:t>
            </a:r>
            <a:r>
              <a:rPr lang="en-US" sz="1600" dirty="0">
                <a:solidFill>
                  <a:srgbClr val="0000FF"/>
                </a:solidFill>
              </a:rPr>
              <a:t>(SFD)</a:t>
            </a:r>
            <a:r>
              <a:rPr lang="en-US" sz="1600" dirty="0"/>
              <a:t>. </a:t>
            </a:r>
            <a:endParaRPr lang="en-IN" sz="1600" dirty="0"/>
          </a:p>
        </p:txBody>
      </p:sp>
      <p:sp>
        <p:nvSpPr>
          <p:cNvPr id="24" name="TextBox 23">
            <a:extLst>
              <a:ext uri="{FF2B5EF4-FFF2-40B4-BE49-F238E27FC236}">
                <a16:creationId xmlns:a16="http://schemas.microsoft.com/office/drawing/2014/main" id="{1BB8AA0F-B31F-4702-88DB-7880EEEA6C73}"/>
              </a:ext>
            </a:extLst>
          </p:cNvPr>
          <p:cNvSpPr txBox="1"/>
          <p:nvPr/>
        </p:nvSpPr>
        <p:spPr>
          <a:xfrm>
            <a:off x="80513" y="6073495"/>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2" name="Straight Connector 11">
            <a:extLst>
              <a:ext uri="{FF2B5EF4-FFF2-40B4-BE49-F238E27FC236}">
                <a16:creationId xmlns:a16="http://schemas.microsoft.com/office/drawing/2014/main" id="{6186F349-9B0D-4EB4-B49B-F8E819A0FCCD}"/>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3" name="Date Placeholder 2">
            <a:extLst>
              <a:ext uri="{FF2B5EF4-FFF2-40B4-BE49-F238E27FC236}">
                <a16:creationId xmlns:a16="http://schemas.microsoft.com/office/drawing/2014/main" id="{8BE8BA39-6897-4F4E-B0F8-E92D91C9A248}"/>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4" name="Slide Number Placeholder 3">
            <a:extLst>
              <a:ext uri="{FF2B5EF4-FFF2-40B4-BE49-F238E27FC236}">
                <a16:creationId xmlns:a16="http://schemas.microsoft.com/office/drawing/2014/main" id="{4D74B230-9D6C-470D-8A30-98A4CF3DC9AC}"/>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8</a:t>
            </a:fld>
            <a:endParaRPr lang="en-IN"/>
          </a:p>
        </p:txBody>
      </p:sp>
      <p:sp>
        <p:nvSpPr>
          <p:cNvPr id="15" name="TextBox 14">
            <a:extLst>
              <a:ext uri="{FF2B5EF4-FFF2-40B4-BE49-F238E27FC236}">
                <a16:creationId xmlns:a16="http://schemas.microsoft.com/office/drawing/2014/main" id="{2981B364-EF46-4AD2-A2A0-4AAE0329FD5C}"/>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PROCESS FLOW DIAGRAMS (PFD) </a:t>
            </a:r>
          </a:p>
        </p:txBody>
      </p:sp>
    </p:spTree>
    <p:extLst>
      <p:ext uri="{BB962C8B-B14F-4D97-AF65-F5344CB8AC3E}">
        <p14:creationId xmlns:p14="http://schemas.microsoft.com/office/powerpoint/2010/main" val="1157693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5695D-FC48-47DD-B29B-798799BA1C2A}"/>
              </a:ext>
            </a:extLst>
          </p:cNvPr>
          <p:cNvPicPr>
            <a:picLocks noChangeAspect="1"/>
          </p:cNvPicPr>
          <p:nvPr/>
        </p:nvPicPr>
        <p:blipFill rotWithShape="1">
          <a:blip r:embed="rId2"/>
          <a:srcRect l="6891" r="7470" b="24774"/>
          <a:stretch/>
        </p:blipFill>
        <p:spPr>
          <a:xfrm>
            <a:off x="9001" y="847748"/>
            <a:ext cx="6473138" cy="3594856"/>
          </a:xfrm>
          <a:prstGeom prst="rect">
            <a:avLst/>
          </a:prstGeom>
        </p:spPr>
      </p:pic>
      <p:sp>
        <p:nvSpPr>
          <p:cNvPr id="13" name="TextBox 12">
            <a:extLst>
              <a:ext uri="{FF2B5EF4-FFF2-40B4-BE49-F238E27FC236}">
                <a16:creationId xmlns:a16="http://schemas.microsoft.com/office/drawing/2014/main" id="{36CF6689-A3FE-4279-870D-E79AFE471C79}"/>
              </a:ext>
            </a:extLst>
          </p:cNvPr>
          <p:cNvSpPr txBox="1"/>
          <p:nvPr/>
        </p:nvSpPr>
        <p:spPr>
          <a:xfrm>
            <a:off x="6310870" y="714097"/>
            <a:ext cx="2741054" cy="3913635"/>
          </a:xfrm>
          <a:prstGeom prst="rect">
            <a:avLst/>
          </a:prstGeom>
          <a:noFill/>
        </p:spPr>
        <p:txBody>
          <a:bodyPr wrap="square">
            <a:spAutoFit/>
          </a:bodyPr>
          <a:lstStyle/>
          <a:p>
            <a:pPr marL="214313" indent="-214313" algn="just">
              <a:lnSpc>
                <a:spcPct val="120000"/>
              </a:lnSpc>
              <a:buFont typeface="Wingdings" panose="05000000000000000000" pitchFamily="2" charset="2"/>
              <a:buChar char="§"/>
            </a:pPr>
            <a:r>
              <a:rPr lang="en-US" sz="1600" dirty="0">
                <a:solidFill>
                  <a:srgbClr val="000000"/>
                </a:solidFill>
                <a:latin typeface="Calibri" panose="020F0502020204030204" pitchFamily="34" charset="0"/>
              </a:rPr>
              <a:t>PFD shows the arrangement of the major equipment and general flow to carry out the process. </a:t>
            </a:r>
          </a:p>
          <a:p>
            <a:pPr marL="214313" indent="-214313" algn="just">
              <a:lnSpc>
                <a:spcPct val="120000"/>
              </a:lnSpc>
              <a:buFont typeface="Wingdings" panose="05000000000000000000" pitchFamily="2" charset="2"/>
              <a:buChar char="§"/>
            </a:pPr>
            <a:r>
              <a:rPr lang="en-US" sz="1600" dirty="0">
                <a:solidFill>
                  <a:srgbClr val="000000"/>
                </a:solidFill>
                <a:latin typeface="Calibri" panose="020F0502020204030204" pitchFamily="34" charset="0"/>
              </a:rPr>
              <a:t>PFD: All major </a:t>
            </a:r>
            <a:r>
              <a:rPr lang="en-US" sz="1600" dirty="0" err="1">
                <a:solidFill>
                  <a:srgbClr val="000000"/>
                </a:solidFill>
                <a:latin typeface="Calibri" panose="020F0502020204030204" pitchFamily="34" charset="0"/>
              </a:rPr>
              <a:t>equipments</a:t>
            </a:r>
            <a:r>
              <a:rPr lang="en-US" sz="1600" dirty="0">
                <a:solidFill>
                  <a:srgbClr val="000000"/>
                </a:solidFill>
                <a:latin typeface="Calibri" panose="020F0502020204030204" pitchFamily="34" charset="0"/>
              </a:rPr>
              <a:t>, stream connections, stream flow rates, compositions and operating conditions. </a:t>
            </a:r>
          </a:p>
          <a:p>
            <a:pPr marL="214313" indent="-214313" algn="just">
              <a:lnSpc>
                <a:spcPct val="120000"/>
              </a:lnSpc>
              <a:buFont typeface="Wingdings" panose="05000000000000000000" pitchFamily="2" charset="2"/>
              <a:buChar char="§"/>
            </a:pPr>
            <a:r>
              <a:rPr lang="en-US" sz="1600" dirty="0">
                <a:solidFill>
                  <a:srgbClr val="000000"/>
                </a:solidFill>
                <a:latin typeface="Calibri" panose="020F0502020204030204" pitchFamily="34" charset="0"/>
              </a:rPr>
              <a:t>PFD: used for fixing process parameters such as flow, temperature and pressure of the chemical plant during normal operations.</a:t>
            </a:r>
          </a:p>
        </p:txBody>
      </p:sp>
      <p:sp>
        <p:nvSpPr>
          <p:cNvPr id="14" name="TextBox 13">
            <a:extLst>
              <a:ext uri="{FF2B5EF4-FFF2-40B4-BE49-F238E27FC236}">
                <a16:creationId xmlns:a16="http://schemas.microsoft.com/office/drawing/2014/main" id="{F482958D-D2FF-49A9-B793-9E5341370C67}"/>
              </a:ext>
            </a:extLst>
          </p:cNvPr>
          <p:cNvSpPr txBox="1"/>
          <p:nvPr/>
        </p:nvSpPr>
        <p:spPr>
          <a:xfrm>
            <a:off x="58479" y="4340333"/>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sp>
        <p:nvSpPr>
          <p:cNvPr id="2" name="TextBox 1">
            <a:extLst>
              <a:ext uri="{FF2B5EF4-FFF2-40B4-BE49-F238E27FC236}">
                <a16:creationId xmlns:a16="http://schemas.microsoft.com/office/drawing/2014/main" id="{3BE523BF-EA30-4DF0-BABD-03435516781A}"/>
              </a:ext>
            </a:extLst>
          </p:cNvPr>
          <p:cNvSpPr txBox="1"/>
          <p:nvPr/>
        </p:nvSpPr>
        <p:spPr>
          <a:xfrm>
            <a:off x="-46006" y="3412913"/>
            <a:ext cx="444500" cy="276999"/>
          </a:xfrm>
          <a:prstGeom prst="rect">
            <a:avLst/>
          </a:prstGeom>
          <a:noFill/>
        </p:spPr>
        <p:txBody>
          <a:bodyPr wrap="square" rtlCol="0">
            <a:spAutoFit/>
          </a:bodyPr>
          <a:lstStyle/>
          <a:p>
            <a:r>
              <a:rPr lang="en-US" sz="1200" b="1" dirty="0"/>
              <a:t>H</a:t>
            </a:r>
            <a:r>
              <a:rPr lang="en-US" sz="1200" b="1" baseline="-25000" dirty="0"/>
              <a:t>2</a:t>
            </a:r>
            <a:r>
              <a:rPr lang="en-US" sz="1200" b="1" dirty="0"/>
              <a:t>O</a:t>
            </a:r>
            <a:endParaRPr lang="en-IN" sz="1200" b="1" dirty="0"/>
          </a:p>
        </p:txBody>
      </p:sp>
      <p:sp>
        <p:nvSpPr>
          <p:cNvPr id="10" name="TextBox 9">
            <a:extLst>
              <a:ext uri="{FF2B5EF4-FFF2-40B4-BE49-F238E27FC236}">
                <a16:creationId xmlns:a16="http://schemas.microsoft.com/office/drawing/2014/main" id="{FE9FF655-FE98-490E-B72C-360626DE5499}"/>
              </a:ext>
            </a:extLst>
          </p:cNvPr>
          <p:cNvSpPr txBox="1"/>
          <p:nvPr/>
        </p:nvSpPr>
        <p:spPr>
          <a:xfrm>
            <a:off x="-134907" y="2649017"/>
            <a:ext cx="1253869" cy="276999"/>
          </a:xfrm>
          <a:prstGeom prst="rect">
            <a:avLst/>
          </a:prstGeom>
          <a:noFill/>
        </p:spPr>
        <p:txBody>
          <a:bodyPr wrap="square" rtlCol="0">
            <a:spAutoFit/>
          </a:bodyPr>
          <a:lstStyle/>
          <a:p>
            <a:pPr algn="ctr"/>
            <a:r>
              <a:rPr lang="en-US" sz="1200" b="1" dirty="0"/>
              <a:t>CH</a:t>
            </a:r>
            <a:r>
              <a:rPr lang="en-US" sz="1200" b="1" baseline="-25000" dirty="0"/>
              <a:t>4</a:t>
            </a:r>
            <a:r>
              <a:rPr lang="en-US" sz="1200" b="1" dirty="0"/>
              <a:t>, C</a:t>
            </a:r>
            <a:r>
              <a:rPr lang="en-US" sz="1200" b="1" baseline="-25000" dirty="0"/>
              <a:t>2</a:t>
            </a:r>
            <a:r>
              <a:rPr lang="en-US" sz="1200" b="1" dirty="0"/>
              <a:t>H</a:t>
            </a:r>
            <a:r>
              <a:rPr lang="en-US" sz="1200" b="1" baseline="-25000" dirty="0"/>
              <a:t>4</a:t>
            </a:r>
            <a:r>
              <a:rPr lang="en-US" sz="1200" b="1" dirty="0"/>
              <a:t>, C</a:t>
            </a:r>
            <a:r>
              <a:rPr lang="en-US" sz="1200" b="1" baseline="-25000" dirty="0"/>
              <a:t>3</a:t>
            </a:r>
            <a:r>
              <a:rPr lang="en-US" sz="1200" b="1" dirty="0"/>
              <a:t>H</a:t>
            </a:r>
            <a:r>
              <a:rPr lang="en-US" sz="1200" b="1" baseline="-25000" dirty="0"/>
              <a:t>6</a:t>
            </a:r>
            <a:endParaRPr lang="en-IN" sz="1200" b="1" baseline="-25000" dirty="0"/>
          </a:p>
        </p:txBody>
      </p:sp>
      <p:sp>
        <p:nvSpPr>
          <p:cNvPr id="11" name="TextBox 10">
            <a:extLst>
              <a:ext uri="{FF2B5EF4-FFF2-40B4-BE49-F238E27FC236}">
                <a16:creationId xmlns:a16="http://schemas.microsoft.com/office/drawing/2014/main" id="{014AF315-3BF0-4E5C-B5D9-0FB95031A0D0}"/>
              </a:ext>
            </a:extLst>
          </p:cNvPr>
          <p:cNvSpPr txBox="1"/>
          <p:nvPr/>
        </p:nvSpPr>
        <p:spPr>
          <a:xfrm rot="16200000">
            <a:off x="5903277" y="1523691"/>
            <a:ext cx="719933" cy="276999"/>
          </a:xfrm>
          <a:prstGeom prst="rect">
            <a:avLst/>
          </a:prstGeom>
          <a:noFill/>
        </p:spPr>
        <p:txBody>
          <a:bodyPr wrap="square" rtlCol="0">
            <a:spAutoFit/>
          </a:bodyPr>
          <a:lstStyle/>
          <a:p>
            <a:r>
              <a:rPr lang="en-US" sz="1200" b="1" dirty="0"/>
              <a:t>C</a:t>
            </a:r>
            <a:r>
              <a:rPr lang="en-US" sz="1200" b="1" baseline="-25000" dirty="0"/>
              <a:t>2</a:t>
            </a:r>
            <a:r>
              <a:rPr lang="en-US" sz="1200" b="1" dirty="0"/>
              <a:t>H</a:t>
            </a:r>
            <a:r>
              <a:rPr lang="en-US" sz="1200" b="1" baseline="-25000" dirty="0"/>
              <a:t>5</a:t>
            </a:r>
            <a:r>
              <a:rPr lang="en-US" sz="1200" b="1" dirty="0"/>
              <a:t>OH</a:t>
            </a:r>
            <a:endParaRPr lang="en-IN" sz="1200" b="1" dirty="0"/>
          </a:p>
        </p:txBody>
      </p:sp>
      <p:cxnSp>
        <p:nvCxnSpPr>
          <p:cNvPr id="12" name="Straight Connector 11">
            <a:extLst>
              <a:ext uri="{FF2B5EF4-FFF2-40B4-BE49-F238E27FC236}">
                <a16:creationId xmlns:a16="http://schemas.microsoft.com/office/drawing/2014/main" id="{B7998456-8845-4503-990B-D99D40A41018}"/>
              </a:ext>
            </a:extLst>
          </p:cNvPr>
          <p:cNvCxnSpPr>
            <a:cxnSpLocks/>
          </p:cNvCxnSpPr>
          <p:nvPr/>
        </p:nvCxnSpPr>
        <p:spPr>
          <a:xfrm>
            <a:off x="9000" y="6356351"/>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270D9EEF-6153-4353-B78B-895237FB722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CF6C28-9714-4872-A1BA-C1CE32775DD8}" type="datetime1">
              <a:rPr lang="en-IN" smtClean="0"/>
              <a:pPr/>
              <a:t>22-01-2025</a:t>
            </a:fld>
            <a:endParaRPr lang="en-IN"/>
          </a:p>
        </p:txBody>
      </p:sp>
      <p:sp>
        <p:nvSpPr>
          <p:cNvPr id="16" name="Slide Number Placeholder 3">
            <a:extLst>
              <a:ext uri="{FF2B5EF4-FFF2-40B4-BE49-F238E27FC236}">
                <a16:creationId xmlns:a16="http://schemas.microsoft.com/office/drawing/2014/main" id="{A264E118-8A6E-4A5F-AD54-A166871F9B37}"/>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E3AE14D-FC0C-444C-98A2-B7580AD0B3C0}" type="slidenum">
              <a:rPr lang="en-IN" smtClean="0"/>
              <a:pPr/>
              <a:t>9</a:t>
            </a:fld>
            <a:endParaRPr lang="en-IN"/>
          </a:p>
        </p:txBody>
      </p:sp>
      <p:sp>
        <p:nvSpPr>
          <p:cNvPr id="17" name="TextBox 16">
            <a:extLst>
              <a:ext uri="{FF2B5EF4-FFF2-40B4-BE49-F238E27FC236}">
                <a16:creationId xmlns:a16="http://schemas.microsoft.com/office/drawing/2014/main" id="{CAD0F67F-A95B-4D95-9084-AA75BB6D8C2E}"/>
              </a:ext>
            </a:extLst>
          </p:cNvPr>
          <p:cNvSpPr txBox="1"/>
          <p:nvPr/>
        </p:nvSpPr>
        <p:spPr>
          <a:xfrm>
            <a:off x="176244" y="326385"/>
            <a:ext cx="5467350" cy="400110"/>
          </a:xfrm>
          <a:prstGeom prst="rect">
            <a:avLst/>
          </a:prstGeom>
          <a:noFill/>
        </p:spPr>
        <p:txBody>
          <a:bodyPr wrap="square">
            <a:spAutoFit/>
          </a:bodyPr>
          <a:lstStyle/>
          <a:p>
            <a:r>
              <a:rPr lang="en-US" sz="2000" b="1" dirty="0">
                <a:solidFill>
                  <a:srgbClr val="291973"/>
                </a:solidFill>
                <a:latin typeface="Calibri" panose="020F0502020204030204" pitchFamily="34" charset="0"/>
                <a:ea typeface="Calibri" panose="020F0502020204030204" pitchFamily="34" charset="0"/>
                <a:cs typeface="Calibri" panose="020F0502020204030204" pitchFamily="34" charset="0"/>
              </a:rPr>
              <a:t>PROCESS FLOW DIAGRAMS (PFD) </a:t>
            </a:r>
          </a:p>
        </p:txBody>
      </p:sp>
      <p:pic>
        <p:nvPicPr>
          <p:cNvPr id="18" name="Picture 17">
            <a:extLst>
              <a:ext uri="{FF2B5EF4-FFF2-40B4-BE49-F238E27FC236}">
                <a16:creationId xmlns:a16="http://schemas.microsoft.com/office/drawing/2014/main" id="{68AA7BD9-83C6-4B74-8C03-A9EE4B64FD9D}"/>
              </a:ext>
            </a:extLst>
          </p:cNvPr>
          <p:cNvPicPr>
            <a:picLocks noChangeAspect="1"/>
          </p:cNvPicPr>
          <p:nvPr/>
        </p:nvPicPr>
        <p:blipFill rotWithShape="1">
          <a:blip r:embed="rId2"/>
          <a:srcRect t="75608"/>
          <a:stretch/>
        </p:blipFill>
        <p:spPr>
          <a:xfrm>
            <a:off x="9000" y="4917501"/>
            <a:ext cx="9107475" cy="1404495"/>
          </a:xfrm>
          <a:prstGeom prst="rect">
            <a:avLst/>
          </a:prstGeom>
        </p:spPr>
      </p:pic>
      <p:sp>
        <p:nvSpPr>
          <p:cNvPr id="19" name="TextBox 18">
            <a:extLst>
              <a:ext uri="{FF2B5EF4-FFF2-40B4-BE49-F238E27FC236}">
                <a16:creationId xmlns:a16="http://schemas.microsoft.com/office/drawing/2014/main" id="{2D6DAD8E-6843-449A-8BE7-B5F540FA66E7}"/>
              </a:ext>
            </a:extLst>
          </p:cNvPr>
          <p:cNvSpPr txBox="1"/>
          <p:nvPr/>
        </p:nvSpPr>
        <p:spPr>
          <a:xfrm>
            <a:off x="0" y="4571165"/>
            <a:ext cx="8945819" cy="338554"/>
          </a:xfrm>
          <a:prstGeom prst="rect">
            <a:avLst/>
          </a:prstGeom>
          <a:noFill/>
        </p:spPr>
        <p:txBody>
          <a:bodyPr wrap="square">
            <a:spAutoFit/>
          </a:bodyPr>
          <a:lstStyle/>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 PFD: also used for process understanding, process improvement, quality control and process trainings. </a:t>
            </a:r>
            <a:endParaRPr lang="en-IN" sz="1600" dirty="0"/>
          </a:p>
        </p:txBody>
      </p:sp>
    </p:spTree>
    <p:extLst>
      <p:ext uri="{BB962C8B-B14F-4D97-AF65-F5344CB8AC3E}">
        <p14:creationId xmlns:p14="http://schemas.microsoft.com/office/powerpoint/2010/main" val="41238473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31.309"/>
  <p:tag name="OUTPUTTYPE" val="PNG"/>
  <p:tag name="IGUANATEXVERSION" val="161"/>
  <p:tag name="LATEXADDIN" val="\documentclass{article}&#10;\usepackage{amsmath}&#10;\pagestyle{empty}&#10;\begin{document}&#10;&#10;&#10;$\Sigma E_R = \Sigma E_{Rn}, n = {1,2,3, \dots}$&#10;&#10;\end{document}"/>
  <p:tag name="IGUANATEXSIZE" val="20"/>
  <p:tag name="IGUANATEXCURSOR" val="128"/>
  <p:tag name="TRANSPARENCY" val="True"/>
  <p:tag name="FILENAME" val=""/>
  <p:tag name="LATEXENGINEID" val="0"/>
  <p:tag name="TEMPFOLDER" val="c:\temp\"/>
  <p:tag name="LATEXFORMHEIGHT" val="320"/>
  <p:tag name="LATEXFORMWIDTH" val="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851.518"/>
  <p:tag name="OUTPUTTYPE" val="PNG"/>
  <p:tag name="IGUANATEXVERSION" val="161"/>
  <p:tag name="LATEXADDIN" val="\documentclass{article}&#10;\usepackage{amsmath}&#10;\pagestyle{empty}&#10;\begin{document}&#10;&#10;&#10;$\Sigma m_W = \Sigma m_{W1} +\Sigma m_{W2} + \Sigma m_{W3}$&#10;&#10;\end{document}"/>
  <p:tag name="IGUANATEXSIZE" val="20"/>
  <p:tag name="IGUANATEXCURSOR" val="138"/>
  <p:tag name="TRANSPARENCY" val="True"/>
  <p:tag name="FILENAME" val=""/>
  <p:tag name="LATEXENGINEID" val="0"/>
  <p:tag name="TEMPFOLDER" val="c:\temp\"/>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687.289"/>
  <p:tag name="OUTPUTTYPE" val="PNG"/>
  <p:tag name="IGUANATEXVERSION" val="161"/>
  <p:tag name="LATEXADDIN" val="\documentclass{article}&#10;\usepackage{amsmath}&#10;\pagestyle{empty}&#10;\begin{document}&#10;&#10;&#10;$\Sigma m_S = \Sigma m_{S1} +\Sigma m_{S2} + \Sigma m_{S3}$&#10;&#10;\end{document}"/>
  <p:tag name="IGUANATEXSIZE" val="20"/>
  <p:tag name="IGUANATEXCURSOR" val="138"/>
  <p:tag name="TRANSPARENCY" val="True"/>
  <p:tag name="FILENAME" val=""/>
  <p:tag name="LATEXENGINEID" val="0"/>
  <p:tag name="TEMPFOLDER" val="c:\temp\"/>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2.9246"/>
  <p:tag name="OUTPUTTYPE" val="PNG"/>
  <p:tag name="IGUANATEXVERSION" val="161"/>
  <p:tag name="LATEXADDIN" val="\documentclass{article}&#10;\usepackage{amsmath}&#10;\pagestyle{empty}&#10;\begin{document}&#10;&#10;$P(A) = 0.9$&#10;&#10;&#10;\end{document}"/>
  <p:tag name="IGUANATEXSIZE" val="20"/>
  <p:tag name="IGUANATEXCURSOR" val="93"/>
  <p:tag name="TRANSPARENCY" val="True"/>
  <p:tag name="FILENAME" val=""/>
  <p:tag name="LATEXENGINEID" val="0"/>
  <p:tag name="TEMPFOLDER" val="c:\temp\"/>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06.6742"/>
  <p:tag name="OUTPUTTYPE" val="PNG"/>
  <p:tag name="IGUANATEXVERSION" val="161"/>
  <p:tag name="LATEXADDIN" val="\documentclass{article}&#10;\usepackage{amsmath}&#10;\pagestyle{empty}&#10;\begin{document}&#10;&#10;$P(C) = 0.2$&#10;&#10;&#10;\end{document}"/>
  <p:tag name="IGUANATEXSIZE" val="20"/>
  <p:tag name="IGUANATEXCURSOR" val="93"/>
  <p:tag name="TRANSPARENCY" val="True"/>
  <p:tag name="FILENAME" val=""/>
  <p:tag name="LATEXENGINEID" val="0"/>
  <p:tag name="TEMPFOLDER" val="c:\temp\"/>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33.4083"/>
  <p:tag name="OUTPUTTYPE" val="PNG"/>
  <p:tag name="IGUANATEXVERSION" val="161"/>
  <p:tag name="LATEXADDIN" val="\documentclass{article}&#10;\usepackage{amsmath}&#10;\pagestyle{empty}&#10;\begin{document}&#10;&#10;$P(B1) = 0.02$&#10;&#10;&#10;\end{document}"/>
  <p:tag name="IGUANATEXSIZE" val="20"/>
  <p:tag name="IGUANATEXCURSOR" val="95"/>
  <p:tag name="TRANSPARENCY" val="True"/>
  <p:tag name="FILENAME" val=""/>
  <p:tag name="LATEXENGINEID" val="0"/>
  <p:tag name="TEMPFOLDER" val="c:\temp\"/>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34.1582"/>
  <p:tag name="OUTPUTTYPE" val="PNG"/>
  <p:tag name="IGUANATEXVERSION" val="161"/>
  <p:tag name="LATEXADDIN" val="\documentclass{article}&#10;\usepackage{amsmath}&#10;\pagestyle{empty}&#10;\begin{document}&#10;&#10;$P(B2) = 0.06$&#10;&#10;&#10;\end{document}"/>
  <p:tag name="IGUANATEXSIZE" val="20"/>
  <p:tag name="IGUANATEXCURSOR" val="95"/>
  <p:tag name="TRANSPARENCY" val="True"/>
  <p:tag name="FILENAME" val=""/>
  <p:tag name="LATEXENGINEID" val="0"/>
  <p:tag name="TEMPFOLDER" val="c:\temp\"/>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34.1582"/>
  <p:tag name="OUTPUTTYPE" val="PNG"/>
  <p:tag name="IGUANATEXVERSION" val="161"/>
  <p:tag name="LATEXADDIN" val="\documentclass{article}&#10;\usepackage{amsmath}&#10;\pagestyle{empty}&#10;\begin{document}&#10;&#10;$P(B3) = 0.03$&#10;&#10;&#10;\end{document}"/>
  <p:tag name="IGUANATEXSIZE" val="20"/>
  <p:tag name="IGUANATEXCURSOR" val="95"/>
  <p:tag name="TRANSPARENCY" val="True"/>
  <p:tag name="FILENAME" val=""/>
  <p:tag name="LATEXENGINEID" val="0"/>
  <p:tag name="TEMPFOLDER" val="c:\temp\"/>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1.1849"/>
  <p:tag name="OUTPUTTYPE" val="PNG"/>
  <p:tag name="IGUANATEXVERSION" val="161"/>
  <p:tag name="LATEXADDIN" val="\documentclass{article}&#10;\usepackage{amsmath}&#10;\pagestyle{empty}&#10;\begin{document}&#10;&#10;$P(X) = \hspace{1mm}?$&#10;&#10;&#10;\end{document}"/>
  <p:tag name="IGUANATEXSIZE" val="20"/>
  <p:tag name="IGUANATEXCURSOR" val="100"/>
  <p:tag name="TRANSPARENCY" val="True"/>
  <p:tag name="FILENAME" val=""/>
  <p:tag name="LATEXENGINEID" val="0"/>
  <p:tag name="TEMPFOLDER" val="c:\temp\"/>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18.598"/>
  <p:tag name="OUTPUTTYPE" val="PNG"/>
  <p:tag name="IGUANATEXVERSION" val="161"/>
  <p:tag name="LATEXADDIN" val="\documentclass{article}&#10;\usepackage{amsmath}&#10;\pagestyle{empty}&#10;\begin{document}&#10;&#10;$P(X) = P(A \cap B \cap C)$&#10;&#10;&#10;\end{document}"/>
  <p:tag name="IGUANATEXSIZE" val="20"/>
  <p:tag name="IGUANATEXCURSOR" val="106"/>
  <p:tag name="TRANSPARENCY" val="True"/>
  <p:tag name="FILENAME" val=""/>
  <p:tag name="LATEXENGINEID" val="0"/>
  <p:tag name="TEMPFOLDER" val="c:\temp\"/>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87.064"/>
  <p:tag name="OUTPUTTYPE" val="PNG"/>
  <p:tag name="IGUANATEXVERSION" val="161"/>
  <p:tag name="LATEXADDIN" val="\documentclass{article}&#10;\usepackage{amsmath}&#10;\pagestyle{empty}&#10;\begin{document}&#10;&#10;$\Rightarrow P(X) = P(A)P(B)P(C)$&#10;&#10;&#10;\end{document}"/>
  <p:tag name="IGUANATEXSIZE" val="20"/>
  <p:tag name="IGUANATEXCURSOR" val="111"/>
  <p:tag name="TRANSPARENCY" val="True"/>
  <p:tag name="FILENAME" val=""/>
  <p:tag name="LATEXENGINEID" val="0"/>
  <p:tag name="TEMPFOLDER" val="c:\temp\"/>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33.558"/>
  <p:tag name="OUTPUTTYPE" val="PNG"/>
  <p:tag name="IGUANATEXVERSION" val="161"/>
  <p:tag name="LATEXADDIN" val="\documentclass{article}&#10;\usepackage{amsmath}&#10;\pagestyle{empty}&#10;\begin{document}&#10;&#10;&#10;$\Sigma E_P = \Sigma E_{Pn}, n = {1,2,3, \dots}$&#10;&#10;\end{document}"/>
  <p:tag name="IGUANATEXSIZE" val="20"/>
  <p:tag name="IGUANATEXCURSOR" val="107"/>
  <p:tag name="TRANSPARENCY" val="True"/>
  <p:tag name="FILENAME" val=""/>
  <p:tag name="LATEXENGINEID" val="0"/>
  <p:tag name="TEMPFOLDER" val="c:\temp\"/>
  <p:tag name="LATEXFORMHEIGHT" val="320"/>
  <p:tag name="LATEXFORMWIDTH" val="38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63.067"/>
  <p:tag name="OUTPUTTYPE" val="PNG"/>
  <p:tag name="IGUANATEXVERSION" val="161"/>
  <p:tag name="LATEXADDIN" val="\documentclass{article}&#10;\usepackage{amsmath}&#10;\pagestyle{empty}&#10;\begin{document}&#10;&#10;$\Rightarrow P(X) = 0.9 \times 0.11 \times 0.2$&#10;&#10;&#10;\end{document}"/>
  <p:tag name="IGUANATEXSIZE" val="20"/>
  <p:tag name="IGUANATEXCURSOR" val="127"/>
  <p:tag name="TRANSPARENCY" val="True"/>
  <p:tag name="FILENAME" val=""/>
  <p:tag name="LATEXENGINEID" val="0"/>
  <p:tag name="TEMPFOLDER" val="c:\temp\"/>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65.8793"/>
  <p:tag name="OUTPUTTYPE" val="PNG"/>
  <p:tag name="IGUANATEXVERSION" val="161"/>
  <p:tag name="LATEXADDIN" val="\documentclass{article}&#10;\usepackage{amsmath}&#10;\pagestyle{empty}&#10;\begin{document}&#10;&#10;$\Rightarrow P(X) = 0.0198$&#10;&#10;&#10;\end{document}"/>
  <p:tag name="IGUANATEXSIZE" val="20"/>
  <p:tag name="IGUANATEXCURSOR" val="107"/>
  <p:tag name="TRANSPARENCY" val="True"/>
  <p:tag name="FILENAME" val=""/>
  <p:tag name="LATEXENGINEID" val="0"/>
  <p:tag name="TEMPFOLDER" val="c:\temp\"/>
  <p:tag name="LATEXFORMHEIGHT" val="320"/>
  <p:tag name="LATEXFORMWIDTH" val="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69.74126"/>
  <p:tag name="ORIGINALWIDTH" val="110.9861"/>
  <p:tag name="OUTPUTTYPE" val="PNG"/>
  <p:tag name="IGUANATEXVERSION" val="161"/>
  <p:tag name="LATEXADDIN" val="\documentclass{article}&#10;\usepackage{amsmath}&#10;\pagestyle{empty}&#10;\begin{document}&#10;&#10;$\Rightarrow$&#10;&#10;&#10;\end{document}"/>
  <p:tag name="IGUANATEXSIZE" val="20"/>
  <p:tag name="IGUANATEXCURSOR" val="93"/>
  <p:tag name="TRANSPARENCY" val="True"/>
  <p:tag name="FILENAME" val=""/>
  <p:tag name="LATEXENGINEID" val="0"/>
  <p:tag name="TEMPFOLDER" val="c:\temp\"/>
  <p:tag name="LATEXFORMHEIGHT" val="320"/>
  <p:tag name="LATEXFORMWIDTH" val="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03.075"/>
  <p:tag name="OUTPUTTYPE" val="PNG"/>
  <p:tag name="IGUANATEXVERSION" val="161"/>
  <p:tag name="LATEXADDIN" val="\documentclass{article}&#10;\usepackage{amsmath}&#10;\pagestyle{empty}&#10;\begin{document}&#10;&#10;$P(B) = P(B1 \cup B2 \cup B3)$&#10;&#10;&#10;\end{document}"/>
  <p:tag name="IGUANATEXSIZE" val="20"/>
  <p:tag name="IGUANATEXCURSOR" val="110"/>
  <p:tag name="TRANSPARENCY" val="True"/>
  <p:tag name="FILENAME" val=""/>
  <p:tag name="LATEXENGINEID" val="0"/>
  <p:tag name="TEMPFOLDER" val="c:\temp\"/>
  <p:tag name="LATEXFORMHEIGHT" val="320"/>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776.153"/>
  <p:tag name="OUTPUTTYPE" val="PNG"/>
  <p:tag name="IGUANATEXVERSION" val="161"/>
  <p:tag name="LATEXADDIN" val="\documentclass{article}&#10;\usepackage{amsmath}&#10;\pagestyle{empty}&#10;\begin{document}&#10;&#10;$\Rightarrow P(B) = 1-\left[1-P(B1)\right]\left[1-P(B2)\right]\left[1-P(B3)\right]$&#10;&#10;&#10;\end{document}"/>
  <p:tag name="IGUANATEXSIZE" val="20"/>
  <p:tag name="IGUANATEXCURSOR" val="155"/>
  <p:tag name="TRANSPARENCY" val="True"/>
  <p:tag name="FILENAME" val=""/>
  <p:tag name="LATEXENGINEID" val="0"/>
  <p:tag name="TEMPFOLDER" val="c:\temp\"/>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68.954"/>
  <p:tag name="OUTPUTTYPE" val="PNG"/>
  <p:tag name="IGUANATEXVERSION" val="161"/>
  <p:tag name="LATEXADDIN" val="\documentclass{article}&#10;\usepackage{amsmath}&#10;\pagestyle{empty}&#10;\begin{document}&#10;&#10;$\Rightarrow P(B) = 1-\left[1-0.02\right]\left[1-0.06\right]\left[1-0.03\right]$&#10;&#10;&#10;\end{document}"/>
  <p:tag name="IGUANATEXSIZE" val="20"/>
  <p:tag name="IGUANATEXCURSOR" val="153"/>
  <p:tag name="TRANSPARENCY" val="True"/>
  <p:tag name="FILENAME" val=""/>
  <p:tag name="LATEXENGINEID" val="0"/>
  <p:tag name="TEMPFOLDER" val="c:\temp\"/>
  <p:tag name="LATEXFORMHEIGHT" val="320"/>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29.846"/>
  <p:tag name="OUTPUTTYPE" val="PNG"/>
  <p:tag name="IGUANATEXVERSION" val="161"/>
  <p:tag name="LATEXADDIN" val="\documentclass{article}&#10;\usepackage{amsmath}&#10;\pagestyle{empty}&#10;\begin{document}&#10;&#10;$\Rightarrow P(B) = 1-0.89356$&#10;&#10;&#10;\end{document}"/>
  <p:tag name="IGUANATEXSIZE" val="20"/>
  <p:tag name="IGUANATEXCURSOR" val="110"/>
  <p:tag name="TRANSPARENCY" val="True"/>
  <p:tag name="FILENAME" val=""/>
  <p:tag name="LATEXENGINEID" val="0"/>
  <p:tag name="TEMPFOLDER" val="c:\temp\"/>
  <p:tag name="LATEXFORMHEIGHT" val="320"/>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24.8969"/>
  <p:tag name="OUTPUTTYPE" val="PNG"/>
  <p:tag name="IGUANATEXVERSION" val="161"/>
  <p:tag name="LATEXADDIN" val="\documentclass{article}&#10;\usepackage{amsmath}&#10;\pagestyle{empty}&#10;\begin{document}&#10;&#10;$\Rightarrow P(B) = 0.11$&#10;&#10;&#10;\end{document}"/>
  <p:tag name="IGUANATEXSIZE" val="20"/>
  <p:tag name="IGUANATEXCURSOR" val="105"/>
  <p:tag name="TRANSPARENCY" val="True"/>
  <p:tag name="FILENAME" val=""/>
  <p:tag name="LATEXENGINEID" val="0"/>
  <p:tag name="TEMPFOLDER" val="c:\temp\"/>
  <p:tag name="LATEXFORMHEIGHT" val="320"/>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835.3956"/>
  <p:tag name="OUTPUTTYPE" val="PNG"/>
  <p:tag name="IGUANATEXVERSION" val="161"/>
  <p:tag name="LATEXADDIN" val="\documentclass{article}&#10;\usepackage{amsmath}&#10;\pagestyle{empty}&#10;\begin{document}&#10;&#10;$\Delta T_{min} = 10^{\circ}$ C&#10;&#10;&#10;\end{document}"/>
  <p:tag name="IGUANATEXSIZE" val="16"/>
  <p:tag name="IGUANATEXCURSOR" val="96"/>
  <p:tag name="TRANSPARENCY" val="True"/>
  <p:tag name="FILENAME" val=""/>
  <p:tag name="LATEXENGINEID" val="0"/>
  <p:tag name="TEMPFOLDER" val="c:\temp\"/>
  <p:tag name="LATEXFORMHEIGHT" val="320"/>
  <p:tag name="LATEXFORMWIDTH" val="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352.4559"/>
  <p:tag name="OUTPUTTYPE" val="PNG"/>
  <p:tag name="IGUANATEXVERSION" val="161"/>
  <p:tag name="LATEXADDIN" val="\documentclass{article}&#10;\usepackage{amsmath}&#10;\pagestyle{empty}&#10;\begin{document}&#10;&#10;$\Delta T_{min}$&#10;&#10;&#10;\end{document}"/>
  <p:tag name="IGUANATEXSIZE" val="16"/>
  <p:tag name="IGUANATEXCURSOR" val="97"/>
  <p:tag name="TRANSPARENCY" val="True"/>
  <p:tag name="FILENAME" val=""/>
  <p:tag name="LATEXENGINEID" val="0"/>
  <p:tag name="TEMPFOLDER" val="c:\temp\"/>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94.301"/>
  <p:tag name="OUTPUTTYPE" val="PNG"/>
  <p:tag name="IGUANATEXVERSION" val="161"/>
  <p:tag name="LATEXADDIN" val="\documentclass{article}&#10;\usepackage{amsmath}&#10;\pagestyle{empty}&#10;\begin{document}&#10;&#10;&#10;$\Sigma E_W = \Sigma E_{Wn}, n = {1,2,3, \dots}$&#10;&#10;\end{document}"/>
  <p:tag name="IGUANATEXSIZE" val="20"/>
  <p:tag name="IGUANATEXCURSOR" val="107"/>
  <p:tag name="TRANSPARENCY" val="True"/>
  <p:tag name="FILENAME" val=""/>
  <p:tag name="LATEXENGINEID" val="0"/>
  <p:tag name="TEMPFOLDER" val="c:\temp\"/>
  <p:tag name="LATEXFORMHEIGHT" val="320"/>
  <p:tag name="LATEXFORMWIDTH" val="38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62.2047"/>
  <p:tag name="OUTPUTTYPE" val="PNG"/>
  <p:tag name="IGUANATEXVERSION" val="161"/>
  <p:tag name="LATEXADDIN" val="\documentclass{article}&#10;\usepackage{amsmath}&#10;\pagestyle{empty}&#10;\begin{document}&#10;&#10;$Q_{Hmin}$&#10;&#10;&#10;\end{document}"/>
  <p:tag name="IGUANATEXSIZE" val="16"/>
  <p:tag name="IGUANATEXCURSOR" val="86"/>
  <p:tag name="TRANSPARENCY" val="True"/>
  <p:tag name="FILENAME" val=""/>
  <p:tag name="LATEXENGINEID" val="0"/>
  <p:tag name="TEMPFOLDER" val="c:\temp\"/>
  <p:tag name="LATEXFORMHEIGHT" val="320"/>
  <p:tag name="LATEXFORMWIDTH" val="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51.7061"/>
  <p:tag name="OUTPUTTYPE" val="PNG"/>
  <p:tag name="IGUANATEXVERSION" val="161"/>
  <p:tag name="LATEXADDIN" val="\documentclass{article}&#10;\usepackage{amsmath}&#10;\pagestyle{empty}&#10;\begin{document}&#10;&#10;$Q_{Cmin}$&#10;&#10;&#10;\end{document}"/>
  <p:tag name="IGUANATEXSIZE" val="16"/>
  <p:tag name="IGUANATEXCURSOR" val="86"/>
  <p:tag name="TRANSPARENCY" val="True"/>
  <p:tag name="FILENAME" val=""/>
  <p:tag name="LATEXENGINEID" val="0"/>
  <p:tag name="TEMPFOLDER" val="c:\temp\"/>
  <p:tag name="LATEXFORMHEIGHT" val="320"/>
  <p:tag name="LATEXFORMWIDTH" val="3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839.895"/>
  <p:tag name="OUTPUTTYPE" val="PNG"/>
  <p:tag name="IGUANATEXVERSION" val="161"/>
  <p:tag name="LATEXADDIN" val="\documentclass{article}&#10;\usepackage{amsmath}&#10;\pagestyle{empty}&#10;\begin{document}&#10;&#10;$Q_{Hmin} = 960 &lt;$ Hot Utility Demand (HUD) = 1200&#10;&#10;&#10;\end{document}"/>
  <p:tag name="IGUANATEXSIZE" val="14"/>
  <p:tag name="IGUANATEXCURSOR" val="131"/>
  <p:tag name="TRANSPARENCY" val="True"/>
  <p:tag name="FILENAME" val=""/>
  <p:tag name="LATEXENGINEID" val="0"/>
  <p:tag name="TEMPFOLDER" val="c:\temp\"/>
  <p:tag name="LATEXFORMHEIGHT" val="320"/>
  <p:tag name="LATEXFORMWIDTH" val="38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515.186"/>
  <p:tag name="OUTPUTTYPE" val="PNG"/>
  <p:tag name="IGUANATEXVERSION" val="161"/>
  <p:tag name="LATEXADDIN" val="\documentclass{article}&#10;\usepackage{amsmath}&#10;\usepackage{xcolor}&#10;\pagestyle{empty}&#10;\begin{document}&#10;&#10;\textcolor{red}{Hot: Energy Saving = 1200 - 960 = 240 Units}&#10;&#10;&#10;\end{document}"/>
  <p:tag name="IGUANATEXSIZE" val="14"/>
  <p:tag name="IGUANATEXCURSOR" val="115"/>
  <p:tag name="TRANSPARENCY" val="True"/>
  <p:tag name="FILENAME" val=""/>
  <p:tag name="LATEXENGINEID" val="0"/>
  <p:tag name="TEMPFOLDER" val="c:\temp\"/>
  <p:tag name="LATEXFORMHEIGHT" val="320"/>
  <p:tag name="LATEXFORMWIDTH" val="38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502.437"/>
  <p:tag name="OUTPUTTYPE" val="PNG"/>
  <p:tag name="IGUANATEXVERSION" val="161"/>
  <p:tag name="LATEXADDIN" val="\documentclass{article}&#10;\usepackage{amsmath}&#10;\usepackage{xcolor}&#10;\pagestyle{empty}&#10;\begin{document}&#10;&#10;\textcolor{blue}{Cold: Energy Saving = 360 - 120 = 240 Units}&#10;&#10;&#10;\end{document}"/>
  <p:tag name="IGUANATEXSIZE" val="14"/>
  <p:tag name="IGUANATEXCURSOR" val="148"/>
  <p:tag name="TRANSPARENCY" val="True"/>
  <p:tag name="FILENAME" val=""/>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17.06"/>
  <p:tag name="OUTPUTTYPE" val="PNG"/>
  <p:tag name="IGUANATEXVERSION" val="161"/>
  <p:tag name="LATEXADDIN" val="\documentclass{article}&#10;\usepackage{amsmath}&#10;\pagestyle{empty}&#10;\begin{document}&#10;&#10;&#10;$\Sigma E_L = \Sigma E_{Ln}, n = {1,2,3, \dots}$&#10;&#10;\end{document}"/>
  <p:tag name="IGUANATEXSIZE" val="20"/>
  <p:tag name="IGUANATEXCURSOR" val="107"/>
  <p:tag name="TRANSPARENCY" val="True"/>
  <p:tag name="FILENAME" val=""/>
  <p:tag name="LATEXENGINEID" val="0"/>
  <p:tag name="TEMPFOLDER" val="c:\temp\"/>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511.811"/>
  <p:tag name="OUTPUTTYPE" val="PNG"/>
  <p:tag name="IGUANATEXVERSION" val="161"/>
  <p:tag name="LATEXADDIN" val="\documentclass{article}&#10;\usepackage{amsmath}&#10;\pagestyle{empty}&#10;\begin{document}&#10;&#10;&#10;$\Sigma E_S = \Sigma E_{Sn}, n = {1,2,3, \dots}$&#10;&#10;\end{document}"/>
  <p:tag name="IGUANATEXSIZE" val="20"/>
  <p:tag name="IGUANATEXCURSOR" val="107"/>
  <p:tag name="TRANSPARENCY" val="True"/>
  <p:tag name="FILENAME" val=""/>
  <p:tag name="LATEXENGINEID" val="0"/>
  <p:tag name="TEMPFOLDER" val="c:\temp\"/>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098.988"/>
  <p:tag name="OUTPUTTYPE" val="PNG"/>
  <p:tag name="IGUANATEXVERSION" val="161"/>
  <p:tag name="LATEXADDIN" val="\documentclass{article}&#10;\usepackage{amsmath}&#10;\pagestyle{empty}&#10;\begin{document}&#10;&#10;&#10;$\Rightarrow \Sigma E_R = \Sigma E_P +\Sigma E_W +\Sigma E_L+\Sigma E_S$&#10;&#10;\end{document}"/>
  <p:tag name="IGUANATEXSIZE" val="24"/>
  <p:tag name="IGUANATEXCURSOR" val="95"/>
  <p:tag name="TRANSPARENCY" val="True"/>
  <p:tag name="FILENAME" val=""/>
  <p:tag name="LATEXENGINEID" val="0"/>
  <p:tag name="TEMPFOLDER" val="c:\temp\"/>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601.05"/>
  <p:tag name="OUTPUTTYPE" val="PNG"/>
  <p:tag name="IGUANATEXVERSION" val="161"/>
  <p:tag name="LATEXADDIN" val="\documentclass{article}&#10;\usepackage{amsmath}&#10;\pagestyle{empty}&#10;\begin{document}&#10;&#10;&#10;$\Sigma m_R = \Sigma m_P +\Sigma m_W + \Sigma m_S$&#10;&#10;\end{document}"/>
  <p:tag name="IGUANATEXSIZE" val="24"/>
  <p:tag name="IGUANATEXCURSOR" val="131"/>
  <p:tag name="TRANSPARENCY" val="True"/>
  <p:tag name="FILENAME" val=""/>
  <p:tag name="LATEXENGINEID" val="0"/>
  <p:tag name="TEMPFOLDER" val="c:\temp\"/>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724.784"/>
  <p:tag name="OUTPUTTYPE" val="PNG"/>
  <p:tag name="IGUANATEXVERSION" val="161"/>
  <p:tag name="LATEXADDIN" val="\documentclass{article}&#10;\usepackage{amsmath}&#10;\pagestyle{empty}&#10;\begin{document}&#10;&#10;&#10;$\Sigma m_R = \Sigma m_{R1} +\Sigma m_{R2} + \Sigma m_{R3}$&#10;&#10;\end{document}"/>
  <p:tag name="IGUANATEXSIZE" val="20"/>
  <p:tag name="IGUANATEXCURSOR" val="139"/>
  <p:tag name="TRANSPARENCY" val="True"/>
  <p:tag name="FILENAME" val=""/>
  <p:tag name="LATEXENGINEID" val="0"/>
  <p:tag name="TEMPFOLDER" val="c:\temp\"/>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730.784"/>
  <p:tag name="OUTPUTTYPE" val="PNG"/>
  <p:tag name="IGUANATEXVERSION" val="161"/>
  <p:tag name="LATEXADDIN" val="\documentclass{article}&#10;\usepackage{amsmath}&#10;\pagestyle{empty}&#10;\begin{document}&#10;&#10;&#10;$\Sigma m_P = \Sigma m_{P1} +\Sigma m_{P2} + \Sigma m_{P3}$&#10;&#10;\end{document}"/>
  <p:tag name="IGUANATEXSIZE" val="20"/>
  <p:tag name="IGUANATEXCURSOR" val="138"/>
  <p:tag name="TRANSPARENCY" val="True"/>
  <p:tag name="FILENAME" val=""/>
  <p:tag name="LATEXENGINEID" val="0"/>
  <p:tag name="TEMPFOLDER" val="c:\temp\"/>
  <p:tag name="LATEXFORMHEIGHT" val="320"/>
  <p:tag name="LATEXFORMWIDTH" val="385"/>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7C00623F0FAD489F7A3F226CF554D8" ma:contentTypeVersion="4" ma:contentTypeDescription="Create a new document." ma:contentTypeScope="" ma:versionID="89b095b8504aec260993bc99b17ced88">
  <xsd:schema xmlns:xsd="http://www.w3.org/2001/XMLSchema" xmlns:xs="http://www.w3.org/2001/XMLSchema" xmlns:p="http://schemas.microsoft.com/office/2006/metadata/properties" xmlns:ns2="d321180e-5e90-47ea-bfd3-5143d168c9c8" targetNamespace="http://schemas.microsoft.com/office/2006/metadata/properties" ma:root="true" ma:fieldsID="7ba0cdc44237aaeeb5b0e343b1712d77" ns2:_="">
    <xsd:import namespace="d321180e-5e90-47ea-bfd3-5143d168c9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21180e-5e90-47ea-bfd3-5143d168c9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44AD2F-0726-4120-B0E3-92F6C396B597}"/>
</file>

<file path=customXml/itemProps2.xml><?xml version="1.0" encoding="utf-8"?>
<ds:datastoreItem xmlns:ds="http://schemas.openxmlformats.org/officeDocument/2006/customXml" ds:itemID="{6CEBD948-5F03-4B62-A2F6-FC7967023417}"/>
</file>

<file path=customXml/itemProps3.xml><?xml version="1.0" encoding="utf-8"?>
<ds:datastoreItem xmlns:ds="http://schemas.openxmlformats.org/officeDocument/2006/customXml" ds:itemID="{37BB023F-2ADA-44F8-97DD-77E3BD701681}"/>
</file>

<file path=docProps/app.xml><?xml version="1.0" encoding="utf-8"?>
<Properties xmlns="http://schemas.openxmlformats.org/officeDocument/2006/extended-properties" xmlns:vt="http://schemas.openxmlformats.org/officeDocument/2006/docPropsVTypes">
  <Template>Office Theme</Template>
  <TotalTime>2080</TotalTime>
  <Words>4020</Words>
  <Application>Microsoft Office PowerPoint</Application>
  <PresentationFormat>On-screen Show (4:3)</PresentationFormat>
  <Paragraphs>461</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Joydip Chaudhuri</dc:creator>
  <cp:lastModifiedBy>Joydip Chaudhuri</cp:lastModifiedBy>
  <cp:revision>88</cp:revision>
  <dcterms:created xsi:type="dcterms:W3CDTF">2024-11-08T11:05:46Z</dcterms:created>
  <dcterms:modified xsi:type="dcterms:W3CDTF">2025-01-22T05:13:08Z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0x010100297C00623F0FAD489F7A3F226CF554D8</vt:lpwstr>
  </property>
</Properties>
</file>